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9"/>
  </p:notesMasterIdLst>
  <p:sldIdLst>
    <p:sldId id="256" r:id="rId2"/>
    <p:sldId id="259" r:id="rId3"/>
    <p:sldId id="260" r:id="rId4"/>
    <p:sldId id="274" r:id="rId5"/>
    <p:sldId id="261" r:id="rId6"/>
    <p:sldId id="262" r:id="rId7"/>
    <p:sldId id="279" r:id="rId8"/>
    <p:sldId id="266" r:id="rId9"/>
    <p:sldId id="276" r:id="rId10"/>
    <p:sldId id="267" r:id="rId11"/>
    <p:sldId id="269" r:id="rId12"/>
    <p:sldId id="270" r:id="rId13"/>
    <p:sldId id="272" r:id="rId14"/>
    <p:sldId id="271" r:id="rId15"/>
    <p:sldId id="273" r:id="rId16"/>
    <p:sldId id="278" r:id="rId17"/>
    <p:sldId id="280"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202" autoAdjust="0"/>
    <p:restoredTop sz="94532" autoAdjust="0"/>
  </p:normalViewPr>
  <p:slideViewPr>
    <p:cSldViewPr snapToGrid="0">
      <p:cViewPr>
        <p:scale>
          <a:sx n="80" d="100"/>
          <a:sy n="80" d="100"/>
        </p:scale>
        <p:origin x="264" y="546"/>
      </p:cViewPr>
      <p:guideLst/>
    </p:cSldViewPr>
  </p:slideViewPr>
  <p:notesTextViewPr>
    <p:cViewPr>
      <p:scale>
        <a:sx n="200" d="100"/>
        <a:sy n="2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E6CC31-F0D1-42BF-B031-936D7BC3F72F}" type="datetimeFigureOut">
              <a:rPr lang="en-US" smtClean="0"/>
              <a:t>2/6/2019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2AB39E-888B-400B-BF4B-80A703C94E9C}" type="slidenum">
              <a:rPr lang="en-US" smtClean="0"/>
              <a:t>‹#›</a:t>
            </a:fld>
            <a:endParaRPr lang="en-US"/>
          </a:p>
        </p:txBody>
      </p:sp>
    </p:spTree>
    <p:extLst>
      <p:ext uri="{BB962C8B-B14F-4D97-AF65-F5344CB8AC3E}">
        <p14:creationId xmlns:p14="http://schemas.microsoft.com/office/powerpoint/2010/main" val="21170425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conflict in the Northern</a:t>
            </a:r>
            <a:r>
              <a:rPr lang="en-US" baseline="0" dirty="0" smtClean="0"/>
              <a:t> Ireland is simply between the people who Northern Ireland as part of the United Kingdom against those who wish to reunify Northern Ireland and the Republic of Ireland in the south. The conflict’s root dates back to the introduction of Protestant Colonists who took over the lands of Native Irish and occupied approximately 95% of Northern Ireland.</a:t>
            </a:r>
            <a:endParaRPr lang="en-US" dirty="0"/>
          </a:p>
        </p:txBody>
      </p:sp>
      <p:sp>
        <p:nvSpPr>
          <p:cNvPr id="4" name="Slide Number Placeholder 3"/>
          <p:cNvSpPr>
            <a:spLocks noGrp="1"/>
          </p:cNvSpPr>
          <p:nvPr>
            <p:ph type="sldNum" sz="quarter" idx="10"/>
          </p:nvPr>
        </p:nvSpPr>
        <p:spPr/>
        <p:txBody>
          <a:bodyPr/>
          <a:lstStyle/>
          <a:p>
            <a:fld id="{B62AB39E-888B-400B-BF4B-80A703C94E9C}" type="slidenum">
              <a:rPr lang="en-US" smtClean="0"/>
              <a:t>2</a:t>
            </a:fld>
            <a:endParaRPr lang="en-US"/>
          </a:p>
        </p:txBody>
      </p:sp>
    </p:spTree>
    <p:extLst>
      <p:ext uri="{BB962C8B-B14F-4D97-AF65-F5344CB8AC3E}">
        <p14:creationId xmlns:p14="http://schemas.microsoft.com/office/powerpoint/2010/main" val="3339434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conflict started with more than just the occupation of the Protestant Colonists. During the occupation of the Protestant colonists,</a:t>
            </a:r>
            <a:r>
              <a:rPr lang="en-US" baseline="0" dirty="0" smtClean="0"/>
              <a:t> it is alleged that the protestants were oppressing and discriminating the Native Irish people.</a:t>
            </a:r>
            <a:r>
              <a:rPr lang="en-US" dirty="0" smtClean="0"/>
              <a:t> Not able to further</a:t>
            </a:r>
            <a:r>
              <a:rPr lang="en-US" baseline="0" dirty="0" smtClean="0"/>
              <a:t> stand the oppression and discrimination from the Protestants, violent rebellions were started by the Catholic people.</a:t>
            </a:r>
            <a:endParaRPr lang="en-US" dirty="0"/>
          </a:p>
        </p:txBody>
      </p:sp>
      <p:sp>
        <p:nvSpPr>
          <p:cNvPr id="4" name="Slide Number Placeholder 3"/>
          <p:cNvSpPr>
            <a:spLocks noGrp="1"/>
          </p:cNvSpPr>
          <p:nvPr>
            <p:ph type="sldNum" sz="quarter" idx="10"/>
          </p:nvPr>
        </p:nvSpPr>
        <p:spPr/>
        <p:txBody>
          <a:bodyPr/>
          <a:lstStyle/>
          <a:p>
            <a:fld id="{B62AB39E-888B-400B-BF4B-80A703C94E9C}" type="slidenum">
              <a:rPr lang="en-US" smtClean="0"/>
              <a:t>3</a:t>
            </a:fld>
            <a:endParaRPr lang="en-US"/>
          </a:p>
        </p:txBody>
      </p:sp>
    </p:spTree>
    <p:extLst>
      <p:ext uri="{BB962C8B-B14F-4D97-AF65-F5344CB8AC3E}">
        <p14:creationId xmlns:p14="http://schemas.microsoft.com/office/powerpoint/2010/main" val="697953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attempt to solve the conflict</a:t>
            </a:r>
            <a:r>
              <a:rPr lang="en-US" baseline="0" dirty="0" smtClean="0"/>
              <a:t> between the Catholics and the Protestants led to the signing of the Anglo-Irish Treaty of 1921. In this treaty, Ireland became partitioned into two sections: The Northern Ireland composed of 6 predominantly Protestant counties and The Republic of Ireland composed of 26 mainly Catholic counties. However, even with the partition of Ireland, conflict continued to exist between the two regions and violence continued to arise during the 20</a:t>
            </a:r>
            <a:r>
              <a:rPr lang="en-US" baseline="30000" dirty="0" smtClean="0"/>
              <a:t>th</a:t>
            </a:r>
            <a:r>
              <a:rPr lang="en-US" baseline="0" dirty="0" smtClean="0"/>
              <a:t> century. One of the most long-standing was the era of “The Troubles” from 1960s to 1990s where Civil Rights Campaigns done by the Catholics.</a:t>
            </a:r>
            <a:endParaRPr lang="en-US" dirty="0"/>
          </a:p>
        </p:txBody>
      </p:sp>
      <p:sp>
        <p:nvSpPr>
          <p:cNvPr id="4" name="Slide Number Placeholder 3"/>
          <p:cNvSpPr>
            <a:spLocks noGrp="1"/>
          </p:cNvSpPr>
          <p:nvPr>
            <p:ph type="sldNum" sz="quarter" idx="10"/>
          </p:nvPr>
        </p:nvSpPr>
        <p:spPr/>
        <p:txBody>
          <a:bodyPr/>
          <a:lstStyle/>
          <a:p>
            <a:fld id="{B62AB39E-888B-400B-BF4B-80A703C94E9C}" type="slidenum">
              <a:rPr lang="en-US" smtClean="0"/>
              <a:t>4</a:t>
            </a:fld>
            <a:endParaRPr lang="en-US"/>
          </a:p>
        </p:txBody>
      </p:sp>
    </p:spTree>
    <p:extLst>
      <p:ext uri="{BB962C8B-B14F-4D97-AF65-F5344CB8AC3E}">
        <p14:creationId xmlns:p14="http://schemas.microsoft.com/office/powerpoint/2010/main" val="3134041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Good</a:t>
            </a:r>
            <a:r>
              <a:rPr lang="en-US" baseline="0" dirty="0" smtClean="0"/>
              <a:t> Friday Agreement or the Belfast Agreement is considered to be the culmination of splintered peace talks that have been going on for decades. It is a compromise between the Nationalist and Unionist parties. It was agreed to by 71% of Northern Ireland’s population and 94% of the Republic of Ireland’s population. In this agreement, it is stated that a power-sharing institution would be put in place. Moreover, this agreement also seeks to address concerns ranging from decommissioning and devolution up to the issues of criminal justice and policing reforms.</a:t>
            </a:r>
          </a:p>
          <a:p>
            <a:endParaRPr lang="en-US" baseline="0" dirty="0" smtClean="0"/>
          </a:p>
        </p:txBody>
      </p:sp>
      <p:sp>
        <p:nvSpPr>
          <p:cNvPr id="4" name="Slide Number Placeholder 3"/>
          <p:cNvSpPr>
            <a:spLocks noGrp="1"/>
          </p:cNvSpPr>
          <p:nvPr>
            <p:ph type="sldNum" sz="quarter" idx="10"/>
          </p:nvPr>
        </p:nvSpPr>
        <p:spPr/>
        <p:txBody>
          <a:bodyPr/>
          <a:lstStyle/>
          <a:p>
            <a:fld id="{B62AB39E-888B-400B-BF4B-80A703C94E9C}" type="slidenum">
              <a:rPr lang="en-US" smtClean="0"/>
              <a:t>5</a:t>
            </a:fld>
            <a:endParaRPr lang="en-US"/>
          </a:p>
        </p:txBody>
      </p:sp>
    </p:spTree>
    <p:extLst>
      <p:ext uri="{BB962C8B-B14F-4D97-AF65-F5344CB8AC3E}">
        <p14:creationId xmlns:p14="http://schemas.microsoft.com/office/powerpoint/2010/main" val="27234701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Under the Good Friday Agreement, it was also established that governance of Northern Ireland would be held under two branches: The Northern Ireland Assembly and the United Kingdom Government.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UK Government overlooking Northern Ireland is a cabinet-like executive and administers most of the governing. It is headed by the First Minister along with the Deputy Minister with the First Minister usually belonging to the Unionist Party and the Deputy First Minister coming from the Nationalist Party. They are the ones who make new laws and set taxes.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Northern Ireland Assembly, on the other hand, is considered to be the cornerstone of the Northern Ireland government where political representatives debate about laws and other concerns relevant to Northern Ireland. It is composed of 90 representatives called the Members of the Legislative Assembly or MLA. The Assembly is the one responsible for legislating on matters like health, education, agriculture, and trade.</a:t>
            </a:r>
            <a:endParaRPr lang="en-US" dirty="0" smtClean="0"/>
          </a:p>
          <a:p>
            <a:endParaRPr lang="en-US" dirty="0"/>
          </a:p>
        </p:txBody>
      </p:sp>
      <p:sp>
        <p:nvSpPr>
          <p:cNvPr id="4" name="Slide Number Placeholder 3"/>
          <p:cNvSpPr>
            <a:spLocks noGrp="1"/>
          </p:cNvSpPr>
          <p:nvPr>
            <p:ph type="sldNum" sz="quarter" idx="10"/>
          </p:nvPr>
        </p:nvSpPr>
        <p:spPr/>
        <p:txBody>
          <a:bodyPr/>
          <a:lstStyle/>
          <a:p>
            <a:fld id="{B62AB39E-888B-400B-BF4B-80A703C94E9C}" type="slidenum">
              <a:rPr lang="en-US" smtClean="0"/>
              <a:t>6</a:t>
            </a:fld>
            <a:endParaRPr lang="en-US"/>
          </a:p>
        </p:txBody>
      </p:sp>
    </p:spTree>
    <p:extLst>
      <p:ext uri="{BB962C8B-B14F-4D97-AF65-F5344CB8AC3E}">
        <p14:creationId xmlns:p14="http://schemas.microsoft.com/office/powerpoint/2010/main" val="125467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 lot of discussions</a:t>
            </a:r>
            <a:r>
              <a:rPr lang="en-US" baseline="0" dirty="0" smtClean="0"/>
              <a:t> have been made to decide whether the implementation of the Good Friday Agreement was a success. However, looking at it at large, it can be said that the implementation of the Agreement both had its successes and downfalls. We will be discussing these points in the following slides.</a:t>
            </a:r>
            <a:endParaRPr lang="en-US" dirty="0" smtClean="0"/>
          </a:p>
        </p:txBody>
      </p:sp>
      <p:sp>
        <p:nvSpPr>
          <p:cNvPr id="4" name="Slide Number Placeholder 3"/>
          <p:cNvSpPr>
            <a:spLocks noGrp="1"/>
          </p:cNvSpPr>
          <p:nvPr>
            <p:ph type="sldNum" sz="quarter" idx="10"/>
          </p:nvPr>
        </p:nvSpPr>
        <p:spPr/>
        <p:txBody>
          <a:bodyPr/>
          <a:lstStyle/>
          <a:p>
            <a:fld id="{B62AB39E-888B-400B-BF4B-80A703C94E9C}" type="slidenum">
              <a:rPr lang="en-US" smtClean="0"/>
              <a:t>7</a:t>
            </a:fld>
            <a:endParaRPr lang="en-US"/>
          </a:p>
        </p:txBody>
      </p:sp>
    </p:spTree>
    <p:extLst>
      <p:ext uri="{BB962C8B-B14F-4D97-AF65-F5344CB8AC3E}">
        <p14:creationId xmlns:p14="http://schemas.microsoft.com/office/powerpoint/2010/main" val="16309693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of</a:t>
            </a:r>
            <a:r>
              <a:rPr lang="en-US" baseline="0" dirty="0" smtClean="0"/>
              <a:t> the major positive impacts of the implementation of the agreement is the creation of the principle of consent. Here, Northern Ireland was given the opportunity to decide which state it belonged to. The Republicans also voted to change the constitutional status of Northern Ireland which was one of the main causes of the conflicts and revolts.</a:t>
            </a:r>
          </a:p>
          <a:p>
            <a:endParaRPr lang="en-US" baseline="0" dirty="0" smtClean="0"/>
          </a:p>
          <a:p>
            <a:r>
              <a:rPr lang="en-US" baseline="0" dirty="0" smtClean="0"/>
              <a:t>Another is that with the implementation of the Good Friday Agreement, the people of Northern Ireland at last felt that their voices were being heard at last because they already had their own representatives and governing bodies through the Northern Ireland Assembly and Executive. This, according to studies, has been one of the major factors in the continuation of the peace process.</a:t>
            </a:r>
          </a:p>
          <a:p>
            <a:endParaRPr lang="en-US" baseline="0" dirty="0" smtClean="0"/>
          </a:p>
          <a:p>
            <a:r>
              <a:rPr lang="en-US" baseline="0" dirty="0" smtClean="0"/>
              <a:t>Next is the inclusion of the third parties in the negotiations of the peace process. According to a study, the inclusion of third parties helped the Nationalists and Unionists to pull on the same direction and to foster coordination. What’s more is that these third parties paved the way to provide economic incentives to Northern Ireland. With this in view, this reduced the existence of paramilitary groups which draws from the poor who had no real options regarding these matters.</a:t>
            </a:r>
          </a:p>
          <a:p>
            <a:endParaRPr lang="en-US" baseline="0" dirty="0" smtClean="0"/>
          </a:p>
          <a:p>
            <a:r>
              <a:rPr lang="en-US" baseline="0" dirty="0" smtClean="0"/>
              <a:t>Finally, there was a significant decrease in violence when the agreement was signed by the parties. The agreement was the way in which the paramilitary groups agreed to surrender their weapons and enter a more democratic and civilized peace process. The statistics show that the conflict-related death tolls of 480 in 1972 dropped to a single digit in the recent years.</a:t>
            </a:r>
          </a:p>
        </p:txBody>
      </p:sp>
      <p:sp>
        <p:nvSpPr>
          <p:cNvPr id="4" name="Slide Number Placeholder 3"/>
          <p:cNvSpPr>
            <a:spLocks noGrp="1"/>
          </p:cNvSpPr>
          <p:nvPr>
            <p:ph type="sldNum" sz="quarter" idx="10"/>
          </p:nvPr>
        </p:nvSpPr>
        <p:spPr/>
        <p:txBody>
          <a:bodyPr/>
          <a:lstStyle/>
          <a:p>
            <a:fld id="{B62AB39E-888B-400B-BF4B-80A703C94E9C}" type="slidenum">
              <a:rPr lang="en-US" smtClean="0"/>
              <a:t>8</a:t>
            </a:fld>
            <a:endParaRPr lang="en-US"/>
          </a:p>
        </p:txBody>
      </p:sp>
    </p:spTree>
    <p:extLst>
      <p:ext uri="{BB962C8B-B14F-4D97-AF65-F5344CB8AC3E}">
        <p14:creationId xmlns:p14="http://schemas.microsoft.com/office/powerpoint/2010/main" val="29622813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Unfortunately, the Good Friday Agreement</a:t>
            </a:r>
            <a:r>
              <a:rPr lang="en-US" baseline="0" dirty="0" smtClean="0"/>
              <a:t> was not all successful. The agreement also faced a series of setbacks and downfalls due to various factors. The first of the failures seen on the Good Friday Agreement is the series of Assembly suspensions during the 20</a:t>
            </a:r>
            <a:r>
              <a:rPr lang="en-US" baseline="30000" dirty="0" smtClean="0"/>
              <a:t>th</a:t>
            </a:r>
            <a:r>
              <a:rPr lang="en-US" baseline="0" dirty="0" smtClean="0"/>
              <a:t> and 21</a:t>
            </a:r>
            <a:r>
              <a:rPr lang="en-US" baseline="30000" dirty="0" smtClean="0"/>
              <a:t>st</a:t>
            </a:r>
            <a:r>
              <a:rPr lang="en-US" baseline="0" dirty="0" smtClean="0"/>
              <a:t> century. These suspensions painted a negative impression on the Agreement and also creates a negative picture regarding the security of Northern Ireland. These suspensions are mainly caused by the failure of the Assembly to ultimately disarm the IRA.</a:t>
            </a:r>
          </a:p>
          <a:p>
            <a:endParaRPr lang="en-US" baseline="0" dirty="0" smtClean="0"/>
          </a:p>
          <a:p>
            <a:r>
              <a:rPr lang="en-US" baseline="0" dirty="0" smtClean="0"/>
              <a:t>Another failure in the agreement is shown in the need for cross-community majority. The cross-community majority concept tells that the concerned needs to reach an agreement. However, even as shown in the past relationship of the parties, disagreements continued to ensue, especially on larger and more significant issues.</a:t>
            </a:r>
          </a:p>
          <a:p>
            <a:endParaRPr lang="en-US" baseline="0" dirty="0" smtClean="0"/>
          </a:p>
          <a:p>
            <a:r>
              <a:rPr lang="en-US" baseline="0" dirty="0" smtClean="0"/>
              <a:t>A next concern, while also stated as a success, was the concerns raised due to the inclusion of the third parties. Instead of aiding in the conflicts between the major parties, the third parties added to the concerns that needs to be addressed. This is due to the fact that they constantly complained to the British for their own benefits.</a:t>
            </a:r>
          </a:p>
          <a:p>
            <a:endParaRPr lang="en-US" baseline="0" dirty="0" smtClean="0"/>
          </a:p>
          <a:p>
            <a:r>
              <a:rPr lang="en-US" baseline="0" dirty="0" smtClean="0"/>
              <a:t>Finally, another failure that was observed in the agreement was its failure to address the replacement of combatants into society. It is stated that it is essential that these combatants do not feel marginalized and left out of the new society being created so that they may not come back to resorting violence. If this is not addressed, it would only become a cycle of violence because they would not feel that they are not contributing to society again even after the peace process.</a:t>
            </a:r>
          </a:p>
          <a:p>
            <a:endParaRPr lang="en-US" dirty="0"/>
          </a:p>
        </p:txBody>
      </p:sp>
      <p:sp>
        <p:nvSpPr>
          <p:cNvPr id="4" name="Slide Number Placeholder 3"/>
          <p:cNvSpPr>
            <a:spLocks noGrp="1"/>
          </p:cNvSpPr>
          <p:nvPr>
            <p:ph type="sldNum" sz="quarter" idx="10"/>
          </p:nvPr>
        </p:nvSpPr>
        <p:spPr/>
        <p:txBody>
          <a:bodyPr/>
          <a:lstStyle/>
          <a:p>
            <a:fld id="{B62AB39E-888B-400B-BF4B-80A703C94E9C}" type="slidenum">
              <a:rPr lang="en-US" smtClean="0"/>
              <a:t>9</a:t>
            </a:fld>
            <a:endParaRPr lang="en-US"/>
          </a:p>
        </p:txBody>
      </p:sp>
    </p:spTree>
    <p:extLst>
      <p:ext uri="{BB962C8B-B14F-4D97-AF65-F5344CB8AC3E}">
        <p14:creationId xmlns:p14="http://schemas.microsoft.com/office/powerpoint/2010/main" val="13663146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there are already identified successes and failures, there are still outstanding</a:t>
            </a:r>
            <a:r>
              <a:rPr lang="en-US" baseline="0" dirty="0" smtClean="0"/>
              <a:t> challenges that the agreement needs to address. This includes disagreements in language and culture, undertones from parades and marches of members of different parties, the prosecution of killers during the various violent incidents, and the development of a comprehensive approach in solving violence.</a:t>
            </a:r>
          </a:p>
          <a:p>
            <a:endParaRPr lang="en-US" baseline="0" dirty="0" smtClean="0"/>
          </a:p>
          <a:p>
            <a:r>
              <a:rPr lang="en-US" baseline="0" dirty="0" smtClean="0"/>
              <a:t>As for language and culture, disagreements are existing in which language to use: Irish or Scottish. The reason is that these two parties spoke a separate language from each other during the span of conflict in Ireland. As for parades and marches, it has been identified that these activities by some of the members of each group still held sectarian undertones which needs to be eliminated or prevented as much as possible so that future conflicts may be stopped.</a:t>
            </a:r>
          </a:p>
          <a:p>
            <a:endParaRPr lang="en-US" baseline="0" dirty="0" smtClean="0"/>
          </a:p>
          <a:p>
            <a:r>
              <a:rPr lang="en-US" baseline="0" dirty="0" smtClean="0"/>
              <a:t>In terms of the prosecution and the development of comprehensive approach to violence, the concerned major parties has yet to reach a consensus but there are a lot of proposals being submitted. One of the proposals included the establishment of a historical investigation unit that would be responsible for overseeing unsolved deaths during the span of the conflict.</a:t>
            </a:r>
            <a:endParaRPr lang="en-US" dirty="0"/>
          </a:p>
        </p:txBody>
      </p:sp>
      <p:sp>
        <p:nvSpPr>
          <p:cNvPr id="4" name="Slide Number Placeholder 3"/>
          <p:cNvSpPr>
            <a:spLocks noGrp="1"/>
          </p:cNvSpPr>
          <p:nvPr>
            <p:ph type="sldNum" sz="quarter" idx="10"/>
          </p:nvPr>
        </p:nvSpPr>
        <p:spPr/>
        <p:txBody>
          <a:bodyPr/>
          <a:lstStyle/>
          <a:p>
            <a:fld id="{B62AB39E-888B-400B-BF4B-80A703C94E9C}" type="slidenum">
              <a:rPr lang="en-US" smtClean="0"/>
              <a:t>11</a:t>
            </a:fld>
            <a:endParaRPr lang="en-US"/>
          </a:p>
        </p:txBody>
      </p:sp>
    </p:spTree>
    <p:extLst>
      <p:ext uri="{BB962C8B-B14F-4D97-AF65-F5344CB8AC3E}">
        <p14:creationId xmlns:p14="http://schemas.microsoft.com/office/powerpoint/2010/main" val="29965313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Finally, the removal of the United Kingdom from the European Union has been a hot debate and major concern in relation with the</a:t>
            </a:r>
            <a:r>
              <a:rPr lang="en-US" baseline="0" dirty="0" smtClean="0"/>
              <a:t> Northern Ireland Peace Process. With the possibility of removing itself from the European Union, Blair and </a:t>
            </a:r>
            <a:r>
              <a:rPr lang="en-US" baseline="0" dirty="0" err="1" smtClean="0"/>
              <a:t>Varadkar</a:t>
            </a:r>
            <a:r>
              <a:rPr lang="en-US" baseline="0" dirty="0" smtClean="0"/>
              <a:t>, holds an agreement that Brexit could possibly threaten the peace process that they have been working on for years.</a:t>
            </a:r>
          </a:p>
          <a:p>
            <a:endParaRPr lang="en-US" baseline="0" dirty="0" smtClean="0"/>
          </a:p>
          <a:p>
            <a:r>
              <a:rPr lang="en-US" baseline="0" dirty="0" smtClean="0"/>
              <a:t>The reason is that the Good Friday Agreement involves various parties that may be affected by the exit. The agreement holds on three strands including the institutions governing Northern Ireland, the North-South cooperation between Northern Ireland and the Republic of Ireland, and the East-West cooperation between the leaders from UK and Ireland. Political leaders and analysts worry that the disruption in any of these strands caused by the Brexit might possibly undermine the hard-earned trust formed in this peace process.</a:t>
            </a:r>
            <a:endParaRPr lang="en-US" dirty="0"/>
          </a:p>
        </p:txBody>
      </p:sp>
      <p:sp>
        <p:nvSpPr>
          <p:cNvPr id="4" name="Slide Number Placeholder 3"/>
          <p:cNvSpPr>
            <a:spLocks noGrp="1"/>
          </p:cNvSpPr>
          <p:nvPr>
            <p:ph type="sldNum" sz="quarter" idx="10"/>
          </p:nvPr>
        </p:nvSpPr>
        <p:spPr/>
        <p:txBody>
          <a:bodyPr/>
          <a:lstStyle/>
          <a:p>
            <a:fld id="{B62AB39E-888B-400B-BF4B-80A703C94E9C}" type="slidenum">
              <a:rPr lang="en-US" smtClean="0"/>
              <a:t>12</a:t>
            </a:fld>
            <a:endParaRPr lang="en-US"/>
          </a:p>
        </p:txBody>
      </p:sp>
    </p:spTree>
    <p:extLst>
      <p:ext uri="{BB962C8B-B14F-4D97-AF65-F5344CB8AC3E}">
        <p14:creationId xmlns:p14="http://schemas.microsoft.com/office/powerpoint/2010/main" val="35720213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following slides present the key</a:t>
            </a:r>
            <a:r>
              <a:rPr lang="en-US" baseline="0" dirty="0" smtClean="0"/>
              <a:t> events in the Northern Ireland Peace process starting from the origin of conflict.</a:t>
            </a:r>
            <a:endParaRPr lang="en-US" dirty="0"/>
          </a:p>
        </p:txBody>
      </p:sp>
      <p:sp>
        <p:nvSpPr>
          <p:cNvPr id="4" name="Slide Number Placeholder 3"/>
          <p:cNvSpPr>
            <a:spLocks noGrp="1"/>
          </p:cNvSpPr>
          <p:nvPr>
            <p:ph type="sldNum" sz="quarter" idx="10"/>
          </p:nvPr>
        </p:nvSpPr>
        <p:spPr/>
        <p:txBody>
          <a:bodyPr/>
          <a:lstStyle/>
          <a:p>
            <a:fld id="{B62AB39E-888B-400B-BF4B-80A703C94E9C}" type="slidenum">
              <a:rPr lang="en-US" smtClean="0"/>
              <a:t>13</a:t>
            </a:fld>
            <a:endParaRPr lang="en-US"/>
          </a:p>
        </p:txBody>
      </p:sp>
    </p:spTree>
    <p:extLst>
      <p:ext uri="{BB962C8B-B14F-4D97-AF65-F5344CB8AC3E}">
        <p14:creationId xmlns:p14="http://schemas.microsoft.com/office/powerpoint/2010/main" val="28368884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AB39E-888B-400B-BF4B-80A703C94E9C}" type="slidenum">
              <a:rPr lang="en-US" smtClean="0"/>
              <a:t>16</a:t>
            </a:fld>
            <a:endParaRPr lang="en-US"/>
          </a:p>
        </p:txBody>
      </p:sp>
    </p:spTree>
    <p:extLst>
      <p:ext uri="{BB962C8B-B14F-4D97-AF65-F5344CB8AC3E}">
        <p14:creationId xmlns:p14="http://schemas.microsoft.com/office/powerpoint/2010/main" val="2395841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smtClean="0"/>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60000"/>
                    <a:lumOff val="40000"/>
                  </a:schemeClr>
                </a:solidFill>
              </a:defRPr>
            </a:lvl1pPr>
          </a:lstStyle>
          <a:p>
            <a:fld id="{DB78A697-9D75-4DE8-8C28-1296A6CF43C1}" type="datetimeFigureOut">
              <a:rPr lang="en-US" dirty="0"/>
              <a:t>2/6/2019</a:t>
            </a:fld>
            <a:endParaRPr lang="en-US" dirty="0"/>
          </a:p>
        </p:txBody>
      </p:sp>
      <p:sp>
        <p:nvSpPr>
          <p:cNvPr id="5" name="Footer Placeholder 4"/>
          <p:cNvSpPr>
            <a:spLocks noGrp="1"/>
          </p:cNvSpPr>
          <p:nvPr>
            <p:ph type="ftr" sz="quarter" idx="11"/>
          </p:nvPr>
        </p:nvSpPr>
        <p:spPr>
          <a:xfrm rot="21420000">
            <a:off x="9144" y="4882896"/>
            <a:ext cx="4050792" cy="1197864"/>
          </a:xfrm>
          <a:noFill/>
        </p:spPr>
        <p:txBody>
          <a:bodyPr wrap="square" rtlCol="0">
            <a:spAutoFit/>
          </a:bodyPr>
          <a:lstStyle>
            <a:lvl1pPr>
              <a:defRPr lang="en-US" sz="5400" dirty="0"/>
            </a:lvl1pPr>
          </a:lstStyle>
          <a:p>
            <a:pPr algn="r"/>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dirty="0"/>
              <a:pPr/>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accent1">
              <a:lumMod val="60000"/>
              <a:lumOff val="40000"/>
              <a:alpha val="50000"/>
            </a:schemeClr>
          </a:solidFill>
          <a:ln>
            <a:noFill/>
          </a:ln>
        </p:spPr>
        <p:style>
          <a:lnRef idx="1">
            <a:schemeClr val="accent1"/>
          </a:lnRef>
          <a:fillRef idx="3">
            <a:schemeClr val="accent1"/>
          </a:fillRef>
          <a:effectRef idx="2">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6DBD967-1B7E-40AA-AAF7-BA98E0E039F7}" type="datetimeFigureOut">
              <a:rPr lang="en-US" dirty="0"/>
              <a:t>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9D1490F-3E6A-4544-9694-22B6007FE3C6}" type="datetimeFigureOut">
              <a:rPr lang="en-US" dirty="0"/>
              <a:t>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AAF9620-38BC-4982-922B-C904A70C41DD}" type="datetimeFigureOut">
              <a:rPr lang="en-US" dirty="0"/>
              <a:t>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2956FC6-E80E-40CB-B83C-A6FFE3EF0BA6}" type="datetimeFigureOut">
              <a:rPr lang="en-US" dirty="0"/>
              <a:t>2/6/2019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CFF863F-52DC-41B2-9D00-5A4E5632AC32}" type="datetimeFigureOut">
              <a:rPr lang="en-US" dirty="0"/>
              <a:t>2/6/2019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B55614-3909-43DC-A067-7F9842F8B81D}" type="datetimeFigureOut">
              <a:rPr lang="en-US" dirty="0"/>
              <a:t>2/6/2019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smtClean="0"/>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829323-6A73-409C-86A6-9EAF0F851121}" type="datetimeFigureOut">
              <a:rPr lang="en-US" dirty="0"/>
              <a:t>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240176-F1D3-49EC-82F4-0915A3AC4184}" type="datetimeFigureOut">
              <a:rPr lang="en-US" dirty="0"/>
              <a:t>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F3075A-B3CA-4308-8288-4AA3FDE33D80}" type="datetimeFigureOut">
              <a:rPr lang="en-US" dirty="0"/>
              <a:t>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674B8D-FEEF-4ACC-AE11-BD533592BCDC}" type="datetimeFigureOut">
              <a:rPr lang="en-US" dirty="0"/>
              <a:t>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326006-7E0B-4944-9FC8-8FFECA54B11C}" type="datetimeFigureOut">
              <a:rPr lang="en-US" dirty="0"/>
              <a:t>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5A3413-B80B-4905-8668-7292F4C8B0D5}" type="datetimeFigureOut">
              <a:rPr lang="en-US" dirty="0"/>
              <a:t>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smtClean="0"/>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74019662-C6A4-45F9-A235-129F0C1DEF43}" type="datetimeFigureOut">
              <a:rPr lang="en-US" dirty="0"/>
              <a:t>2/6/2019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smtClean="0"/>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909BB764-976A-4040-BDCA-252C91CEE939}" type="datetimeFigureOut">
              <a:rPr lang="en-US" dirty="0"/>
              <a:t>2/6/2019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14FC935-CE77-4008-BAD9-6108F00BE393}" type="datetimeFigureOut">
              <a:rPr lang="en-US" dirty="0"/>
              <a:t>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C562D5-4244-4B26-B385-E71032EABECD}" type="datetimeFigureOut">
              <a:rPr lang="en-US" dirty="0"/>
              <a:t>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87" name="Picture Placeholder 85">
            <a:extLst>
              <a:ext uri="{FF2B5EF4-FFF2-40B4-BE49-F238E27FC236}">
                <a16:creationId xmlns:a16="http://schemas.microsoft.com/office/drawing/2014/main" xmlns="" id="{27C8F013-58D5-4ABD-B2CB-0431FD14933E}"/>
              </a:ext>
            </a:extLst>
          </p:cNvPr>
          <p:cNvSpPr>
            <a:spLocks noGrp="1"/>
          </p:cNvSpPr>
          <p:nvPr userDrawn="1">
            <p:ph type="pic" sz="quarter" idx="29"/>
          </p:nvPr>
        </p:nvSpPr>
        <p:spPr>
          <a:xfrm>
            <a:off x="884309" y="918636"/>
            <a:ext cx="950400" cy="687600"/>
          </a:xfrm>
        </p:spPr>
        <p:txBody>
          <a:bodyPr anchor="ctr" anchorCtr="0">
            <a:normAutofit/>
          </a:bodyPr>
          <a:lstStyle>
            <a:lvl1pPr marL="0" indent="0" algn="ctr">
              <a:buNone/>
              <a:defRPr sz="1200"/>
            </a:lvl1pPr>
          </a:lstStyle>
          <a:p>
            <a:r>
              <a:rPr lang="en-US" smtClean="0"/>
              <a:t>Click icon to add picture</a:t>
            </a:r>
            <a:endParaRPr lang="ru-RU" dirty="0"/>
          </a:p>
        </p:txBody>
      </p:sp>
      <p:sp>
        <p:nvSpPr>
          <p:cNvPr id="2" name="Title 1">
            <a:extLst>
              <a:ext uri="{FF2B5EF4-FFF2-40B4-BE49-F238E27FC236}">
                <a16:creationId xmlns:a16="http://schemas.microsoft.com/office/drawing/2014/main" xmlns="" id="{B75257CB-11D8-4D35-A676-05EDEFAA2116}"/>
              </a:ext>
            </a:extLst>
          </p:cNvPr>
          <p:cNvSpPr>
            <a:spLocks noGrp="1"/>
          </p:cNvSpPr>
          <p:nvPr>
            <p:ph type="ctrTitle"/>
          </p:nvPr>
        </p:nvSpPr>
        <p:spPr>
          <a:xfrm>
            <a:off x="2731590" y="595088"/>
            <a:ext cx="8617176" cy="793932"/>
          </a:xfrm>
        </p:spPr>
        <p:txBody>
          <a:bodyPr anchor="b">
            <a:normAutofit/>
          </a:bodyPr>
          <a:lstStyle>
            <a:lvl1pPr algn="r">
              <a:defRPr sz="4400" b="1">
                <a:solidFill>
                  <a:schemeClr val="accent1"/>
                </a:solidFill>
              </a:defRPr>
            </a:lvl1pPr>
          </a:lstStyle>
          <a:p>
            <a:r>
              <a:rPr lang="en-US" smtClean="0"/>
              <a:t>Click to edit Master title style</a:t>
            </a:r>
            <a:endParaRPr lang="ru-RU" dirty="0"/>
          </a:p>
        </p:txBody>
      </p:sp>
      <p:sp>
        <p:nvSpPr>
          <p:cNvPr id="3" name="Subtitle 2">
            <a:extLst>
              <a:ext uri="{FF2B5EF4-FFF2-40B4-BE49-F238E27FC236}">
                <a16:creationId xmlns:a16="http://schemas.microsoft.com/office/drawing/2014/main" xmlns="" id="{FDA622EE-EB76-4F63-BF73-21A4E7D3C73B}"/>
              </a:ext>
            </a:extLst>
          </p:cNvPr>
          <p:cNvSpPr>
            <a:spLocks noGrp="1"/>
          </p:cNvSpPr>
          <p:nvPr>
            <p:ph type="subTitle" idx="1"/>
          </p:nvPr>
        </p:nvSpPr>
        <p:spPr>
          <a:xfrm>
            <a:off x="2731590" y="1404941"/>
            <a:ext cx="8617176" cy="481916"/>
          </a:xfrm>
        </p:spPr>
        <p:txBody>
          <a:bodyPr>
            <a:noAutofit/>
          </a:bodyPr>
          <a:lstStyle>
            <a:lvl1pPr marL="0" indent="0" algn="r">
              <a:buNone/>
              <a:defRPr sz="2800" i="1">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ru-RU"/>
          </a:p>
        </p:txBody>
      </p:sp>
      <p:sp>
        <p:nvSpPr>
          <p:cNvPr id="19" name="Rectangle 18">
            <a:extLst>
              <a:ext uri="{FF2B5EF4-FFF2-40B4-BE49-F238E27FC236}">
                <a16:creationId xmlns:a16="http://schemas.microsoft.com/office/drawing/2014/main" xmlns="" id="{50D56C11-4279-4A7A-8ED5-B3CC4B49EBCE}"/>
              </a:ext>
            </a:extLst>
          </p:cNvPr>
          <p:cNvSpPr/>
          <p:nvPr userDrawn="1"/>
        </p:nvSpPr>
        <p:spPr>
          <a:xfrm>
            <a:off x="874714" y="2404913"/>
            <a:ext cx="11317286" cy="630936"/>
          </a:xfrm>
          <a:prstGeom prst="rect">
            <a:avLst/>
          </a:prstGeom>
          <a:solidFill>
            <a:srgbClr val="DEE6E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68" name="Text Placeholder 67">
            <a:extLst>
              <a:ext uri="{FF2B5EF4-FFF2-40B4-BE49-F238E27FC236}">
                <a16:creationId xmlns:a16="http://schemas.microsoft.com/office/drawing/2014/main" xmlns="" id="{1448BB1C-FCE0-4368-9454-1C343179F825}"/>
              </a:ext>
            </a:extLst>
          </p:cNvPr>
          <p:cNvSpPr>
            <a:spLocks noGrp="1"/>
          </p:cNvSpPr>
          <p:nvPr userDrawn="1">
            <p:ph type="body" sz="quarter" idx="14" hasCustomPrompt="1"/>
          </p:nvPr>
        </p:nvSpPr>
        <p:spPr>
          <a:xfrm>
            <a:off x="999868" y="2489256"/>
            <a:ext cx="1697037" cy="450850"/>
          </a:xfrm>
        </p:spPr>
        <p:txBody>
          <a:bodyPr>
            <a:noAutofit/>
          </a:bodyPr>
          <a:lstStyle>
            <a:lvl1pPr marL="0" indent="0">
              <a:buNone/>
              <a:defRPr sz="2800" b="1">
                <a:solidFill>
                  <a:schemeClr val="accent1"/>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lvl="0"/>
            <a:r>
              <a:rPr lang="en-US" dirty="0"/>
              <a:t>20XX</a:t>
            </a:r>
            <a:endParaRPr lang="ru-RU" dirty="0"/>
          </a:p>
        </p:txBody>
      </p:sp>
      <p:sp>
        <p:nvSpPr>
          <p:cNvPr id="75" name="Text Placeholder 67">
            <a:extLst>
              <a:ext uri="{FF2B5EF4-FFF2-40B4-BE49-F238E27FC236}">
                <a16:creationId xmlns:a16="http://schemas.microsoft.com/office/drawing/2014/main" xmlns="" id="{0F809E17-A64D-4926-86F9-F23BA9D43374}"/>
              </a:ext>
            </a:extLst>
          </p:cNvPr>
          <p:cNvSpPr>
            <a:spLocks noGrp="1"/>
          </p:cNvSpPr>
          <p:nvPr userDrawn="1">
            <p:ph type="body" sz="quarter" idx="19" hasCustomPrompt="1"/>
          </p:nvPr>
        </p:nvSpPr>
        <p:spPr>
          <a:xfrm>
            <a:off x="1002003" y="3176106"/>
            <a:ext cx="1697037" cy="368946"/>
          </a:xfrm>
        </p:spPr>
        <p:txBody>
          <a:bodyPr>
            <a:noAutofit/>
          </a:bodyPr>
          <a:lstStyle>
            <a:lvl1pPr marL="0" indent="0">
              <a:buNone/>
              <a:defRPr sz="1800" b="1">
                <a:solidFill>
                  <a:schemeClr val="accent3"/>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lvl="0"/>
            <a:r>
              <a:rPr lang="en-US" dirty="0"/>
              <a:t>Step 1</a:t>
            </a:r>
            <a:endParaRPr lang="ru-RU" dirty="0"/>
          </a:p>
        </p:txBody>
      </p:sp>
      <p:sp>
        <p:nvSpPr>
          <p:cNvPr id="80" name="Text Placeholder 67">
            <a:extLst>
              <a:ext uri="{FF2B5EF4-FFF2-40B4-BE49-F238E27FC236}">
                <a16:creationId xmlns:a16="http://schemas.microsoft.com/office/drawing/2014/main" xmlns="" id="{CEAEBD1B-4DD3-4194-BDB3-E70AEE2E0CDB}"/>
              </a:ext>
            </a:extLst>
          </p:cNvPr>
          <p:cNvSpPr>
            <a:spLocks noGrp="1"/>
          </p:cNvSpPr>
          <p:nvPr userDrawn="1">
            <p:ph type="body" sz="quarter" idx="24"/>
          </p:nvPr>
        </p:nvSpPr>
        <p:spPr>
          <a:xfrm>
            <a:off x="999868" y="3580663"/>
            <a:ext cx="1697037" cy="1414919"/>
          </a:xfrm>
        </p:spPr>
        <p:txBody>
          <a:bodyPr>
            <a:noAutofit/>
          </a:bodyPr>
          <a:lstStyle>
            <a:lvl1pPr marL="0" indent="0">
              <a:buNone/>
              <a:defRPr sz="1500" b="0" i="1">
                <a:solidFill>
                  <a:schemeClr val="accent3"/>
                </a:solidFill>
                <a:latin typeface="+mn-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lvl="0"/>
            <a:r>
              <a:rPr lang="en-US" smtClean="0"/>
              <a:t>Click to edit Master text styles</a:t>
            </a:r>
          </a:p>
        </p:txBody>
      </p:sp>
      <p:sp>
        <p:nvSpPr>
          <p:cNvPr id="69" name="Text Placeholder 67">
            <a:extLst>
              <a:ext uri="{FF2B5EF4-FFF2-40B4-BE49-F238E27FC236}">
                <a16:creationId xmlns:a16="http://schemas.microsoft.com/office/drawing/2014/main" xmlns="" id="{D78D23EB-5D9F-4540-94A3-08DBF7B8B91F}"/>
              </a:ext>
            </a:extLst>
          </p:cNvPr>
          <p:cNvSpPr>
            <a:spLocks noGrp="1"/>
          </p:cNvSpPr>
          <p:nvPr userDrawn="1">
            <p:ph type="body" sz="quarter" idx="15" hasCustomPrompt="1"/>
          </p:nvPr>
        </p:nvSpPr>
        <p:spPr>
          <a:xfrm>
            <a:off x="3076929" y="2489256"/>
            <a:ext cx="1697037" cy="450850"/>
          </a:xfrm>
        </p:spPr>
        <p:txBody>
          <a:bodyPr>
            <a:noAutofit/>
          </a:bodyPr>
          <a:lstStyle>
            <a:lvl1pPr marL="0" indent="0">
              <a:buNone/>
              <a:defRPr sz="2800" b="1">
                <a:solidFill>
                  <a:schemeClr val="accent1"/>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lvl="0"/>
            <a:r>
              <a:rPr lang="en-US" dirty="0"/>
              <a:t>20XX</a:t>
            </a:r>
            <a:endParaRPr lang="ru-RU" dirty="0"/>
          </a:p>
        </p:txBody>
      </p:sp>
      <p:sp>
        <p:nvSpPr>
          <p:cNvPr id="76" name="Text Placeholder 67">
            <a:extLst>
              <a:ext uri="{FF2B5EF4-FFF2-40B4-BE49-F238E27FC236}">
                <a16:creationId xmlns:a16="http://schemas.microsoft.com/office/drawing/2014/main" xmlns="" id="{52C8DAAC-AC34-4ADE-B88F-1C9288A5AEAB}"/>
              </a:ext>
            </a:extLst>
          </p:cNvPr>
          <p:cNvSpPr>
            <a:spLocks noGrp="1"/>
          </p:cNvSpPr>
          <p:nvPr userDrawn="1">
            <p:ph type="body" sz="quarter" idx="20" hasCustomPrompt="1"/>
          </p:nvPr>
        </p:nvSpPr>
        <p:spPr>
          <a:xfrm>
            <a:off x="3079064" y="3176106"/>
            <a:ext cx="1697037" cy="368946"/>
          </a:xfrm>
        </p:spPr>
        <p:txBody>
          <a:bodyPr>
            <a:noAutofit/>
          </a:bodyPr>
          <a:lstStyle>
            <a:lvl1pPr marL="0" indent="0">
              <a:buNone/>
              <a:defRPr sz="1800" b="1">
                <a:solidFill>
                  <a:schemeClr val="accent3"/>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lvl="0"/>
            <a:r>
              <a:rPr lang="en-US" dirty="0"/>
              <a:t>Step 2</a:t>
            </a:r>
            <a:endParaRPr lang="ru-RU" dirty="0"/>
          </a:p>
        </p:txBody>
      </p:sp>
      <p:sp>
        <p:nvSpPr>
          <p:cNvPr id="81" name="Text Placeholder 67">
            <a:extLst>
              <a:ext uri="{FF2B5EF4-FFF2-40B4-BE49-F238E27FC236}">
                <a16:creationId xmlns:a16="http://schemas.microsoft.com/office/drawing/2014/main" xmlns="" id="{11C83BFB-0EB8-4D80-943B-BA7A252D4DFE}"/>
              </a:ext>
            </a:extLst>
          </p:cNvPr>
          <p:cNvSpPr>
            <a:spLocks noGrp="1"/>
          </p:cNvSpPr>
          <p:nvPr userDrawn="1">
            <p:ph type="body" sz="quarter" idx="25"/>
          </p:nvPr>
        </p:nvSpPr>
        <p:spPr>
          <a:xfrm>
            <a:off x="3076929" y="3580663"/>
            <a:ext cx="1697037" cy="1414919"/>
          </a:xfrm>
        </p:spPr>
        <p:txBody>
          <a:bodyPr>
            <a:noAutofit/>
          </a:bodyPr>
          <a:lstStyle>
            <a:lvl1pPr marL="0" indent="0">
              <a:buNone/>
              <a:defRPr sz="1500" b="0" i="1">
                <a:solidFill>
                  <a:schemeClr val="accent3"/>
                </a:solidFill>
                <a:latin typeface="+mn-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lvl="0"/>
            <a:r>
              <a:rPr lang="en-US" smtClean="0"/>
              <a:t>Click to edit Master text styles</a:t>
            </a:r>
          </a:p>
        </p:txBody>
      </p:sp>
      <p:sp>
        <p:nvSpPr>
          <p:cNvPr id="70" name="Text Placeholder 67">
            <a:extLst>
              <a:ext uri="{FF2B5EF4-FFF2-40B4-BE49-F238E27FC236}">
                <a16:creationId xmlns:a16="http://schemas.microsoft.com/office/drawing/2014/main" xmlns="" id="{4ED1DE17-B2BC-417B-BFB0-D3CDF7209734}"/>
              </a:ext>
            </a:extLst>
          </p:cNvPr>
          <p:cNvSpPr>
            <a:spLocks noGrp="1"/>
          </p:cNvSpPr>
          <p:nvPr userDrawn="1">
            <p:ph type="body" sz="quarter" idx="16" hasCustomPrompt="1"/>
          </p:nvPr>
        </p:nvSpPr>
        <p:spPr>
          <a:xfrm>
            <a:off x="5153990" y="2489256"/>
            <a:ext cx="1697037" cy="450850"/>
          </a:xfrm>
        </p:spPr>
        <p:txBody>
          <a:bodyPr>
            <a:noAutofit/>
          </a:bodyPr>
          <a:lstStyle>
            <a:lvl1pPr marL="0" indent="0">
              <a:buNone/>
              <a:defRPr sz="2800" b="1">
                <a:solidFill>
                  <a:schemeClr val="accent1"/>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lvl="0"/>
            <a:r>
              <a:rPr lang="en-US" dirty="0"/>
              <a:t>20XX</a:t>
            </a:r>
            <a:endParaRPr lang="ru-RU" dirty="0"/>
          </a:p>
        </p:txBody>
      </p:sp>
      <p:sp>
        <p:nvSpPr>
          <p:cNvPr id="77" name="Text Placeholder 67">
            <a:extLst>
              <a:ext uri="{FF2B5EF4-FFF2-40B4-BE49-F238E27FC236}">
                <a16:creationId xmlns:a16="http://schemas.microsoft.com/office/drawing/2014/main" xmlns="" id="{2406C601-7B6F-4E9D-A973-B2CC92C0DDA5}"/>
              </a:ext>
            </a:extLst>
          </p:cNvPr>
          <p:cNvSpPr>
            <a:spLocks noGrp="1"/>
          </p:cNvSpPr>
          <p:nvPr userDrawn="1">
            <p:ph type="body" sz="quarter" idx="21" hasCustomPrompt="1"/>
          </p:nvPr>
        </p:nvSpPr>
        <p:spPr>
          <a:xfrm>
            <a:off x="5156125" y="3176106"/>
            <a:ext cx="1697037" cy="368946"/>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b="1">
                <a:solidFill>
                  <a:schemeClr val="accent3"/>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Step 3</a:t>
            </a:r>
            <a:endParaRPr lang="ru-RU" dirty="0"/>
          </a:p>
        </p:txBody>
      </p:sp>
      <p:sp>
        <p:nvSpPr>
          <p:cNvPr id="82" name="Text Placeholder 67">
            <a:extLst>
              <a:ext uri="{FF2B5EF4-FFF2-40B4-BE49-F238E27FC236}">
                <a16:creationId xmlns:a16="http://schemas.microsoft.com/office/drawing/2014/main" xmlns="" id="{1863E5AC-A2CE-4EFB-9433-5F599B2B061F}"/>
              </a:ext>
            </a:extLst>
          </p:cNvPr>
          <p:cNvSpPr>
            <a:spLocks noGrp="1"/>
          </p:cNvSpPr>
          <p:nvPr userDrawn="1">
            <p:ph type="body" sz="quarter" idx="26"/>
          </p:nvPr>
        </p:nvSpPr>
        <p:spPr>
          <a:xfrm>
            <a:off x="5153990" y="3580663"/>
            <a:ext cx="1697037" cy="1414919"/>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b="0" i="1">
                <a:solidFill>
                  <a:schemeClr val="accent3"/>
                </a:solidFill>
                <a:latin typeface="+mn-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mtClean="0"/>
              <a:t>Click to edit Master text styles</a:t>
            </a:r>
          </a:p>
        </p:txBody>
      </p:sp>
      <p:sp>
        <p:nvSpPr>
          <p:cNvPr id="71" name="Text Placeholder 67">
            <a:extLst>
              <a:ext uri="{FF2B5EF4-FFF2-40B4-BE49-F238E27FC236}">
                <a16:creationId xmlns:a16="http://schemas.microsoft.com/office/drawing/2014/main" xmlns="" id="{166A426C-5268-45E2-8D57-A0DC553E0187}"/>
              </a:ext>
            </a:extLst>
          </p:cNvPr>
          <p:cNvSpPr>
            <a:spLocks noGrp="1"/>
          </p:cNvSpPr>
          <p:nvPr userDrawn="1">
            <p:ph type="body" sz="quarter" idx="17" hasCustomPrompt="1"/>
          </p:nvPr>
        </p:nvSpPr>
        <p:spPr>
          <a:xfrm>
            <a:off x="7231051" y="2489256"/>
            <a:ext cx="1697037" cy="450850"/>
          </a:xfrm>
        </p:spPr>
        <p:txBody>
          <a:bodyPr>
            <a:noAutofit/>
          </a:bodyPr>
          <a:lstStyle>
            <a:lvl1pPr marL="0" indent="0">
              <a:buNone/>
              <a:defRPr sz="2800" b="1">
                <a:solidFill>
                  <a:schemeClr val="accent1"/>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lvl="0"/>
            <a:r>
              <a:rPr lang="en-US" dirty="0"/>
              <a:t>20XX</a:t>
            </a:r>
            <a:endParaRPr lang="ru-RU" dirty="0"/>
          </a:p>
        </p:txBody>
      </p:sp>
      <p:sp>
        <p:nvSpPr>
          <p:cNvPr id="78" name="Text Placeholder 67">
            <a:extLst>
              <a:ext uri="{FF2B5EF4-FFF2-40B4-BE49-F238E27FC236}">
                <a16:creationId xmlns:a16="http://schemas.microsoft.com/office/drawing/2014/main" xmlns="" id="{84AA07B3-267A-4EF3-884B-C7811E2A82E2}"/>
              </a:ext>
            </a:extLst>
          </p:cNvPr>
          <p:cNvSpPr>
            <a:spLocks noGrp="1"/>
          </p:cNvSpPr>
          <p:nvPr userDrawn="1">
            <p:ph type="body" sz="quarter" idx="22" hasCustomPrompt="1"/>
          </p:nvPr>
        </p:nvSpPr>
        <p:spPr>
          <a:xfrm>
            <a:off x="7233186" y="3176106"/>
            <a:ext cx="1697037" cy="368946"/>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b="1">
                <a:solidFill>
                  <a:schemeClr val="accent3"/>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Step 4</a:t>
            </a:r>
            <a:endParaRPr lang="ru-RU" dirty="0"/>
          </a:p>
        </p:txBody>
      </p:sp>
      <p:sp>
        <p:nvSpPr>
          <p:cNvPr id="83" name="Text Placeholder 67">
            <a:extLst>
              <a:ext uri="{FF2B5EF4-FFF2-40B4-BE49-F238E27FC236}">
                <a16:creationId xmlns:a16="http://schemas.microsoft.com/office/drawing/2014/main" xmlns="" id="{8200DF41-88E6-45EF-AE9D-B56233AD17E6}"/>
              </a:ext>
            </a:extLst>
          </p:cNvPr>
          <p:cNvSpPr>
            <a:spLocks noGrp="1"/>
          </p:cNvSpPr>
          <p:nvPr userDrawn="1">
            <p:ph type="body" sz="quarter" idx="27"/>
          </p:nvPr>
        </p:nvSpPr>
        <p:spPr>
          <a:xfrm>
            <a:off x="7231051" y="3580663"/>
            <a:ext cx="1697037" cy="1414919"/>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b="0" i="1">
                <a:solidFill>
                  <a:schemeClr val="accent3"/>
                </a:solidFill>
                <a:latin typeface="+mn-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mtClean="0"/>
              <a:t>Click to edit Master text styles</a:t>
            </a:r>
          </a:p>
        </p:txBody>
      </p:sp>
      <p:sp>
        <p:nvSpPr>
          <p:cNvPr id="72" name="Text Placeholder 67">
            <a:extLst>
              <a:ext uri="{FF2B5EF4-FFF2-40B4-BE49-F238E27FC236}">
                <a16:creationId xmlns:a16="http://schemas.microsoft.com/office/drawing/2014/main" xmlns="" id="{27F6FCF2-4954-4E07-BD4A-54040E169886}"/>
              </a:ext>
            </a:extLst>
          </p:cNvPr>
          <p:cNvSpPr>
            <a:spLocks noGrp="1"/>
          </p:cNvSpPr>
          <p:nvPr userDrawn="1">
            <p:ph type="body" sz="quarter" idx="18" hasCustomPrompt="1"/>
          </p:nvPr>
        </p:nvSpPr>
        <p:spPr>
          <a:xfrm>
            <a:off x="9308112" y="2489256"/>
            <a:ext cx="1697037" cy="450850"/>
          </a:xfrm>
        </p:spPr>
        <p:txBody>
          <a:bodyPr>
            <a:noAutofit/>
          </a:bodyPr>
          <a:lstStyle>
            <a:lvl1pPr marL="0" indent="0">
              <a:buNone/>
              <a:defRPr sz="2800" b="1">
                <a:solidFill>
                  <a:schemeClr val="accent1"/>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lvl="0"/>
            <a:r>
              <a:rPr lang="en-US" dirty="0"/>
              <a:t>20XX</a:t>
            </a:r>
            <a:endParaRPr lang="ru-RU" dirty="0"/>
          </a:p>
        </p:txBody>
      </p:sp>
      <p:sp>
        <p:nvSpPr>
          <p:cNvPr id="79" name="Text Placeholder 67">
            <a:extLst>
              <a:ext uri="{FF2B5EF4-FFF2-40B4-BE49-F238E27FC236}">
                <a16:creationId xmlns:a16="http://schemas.microsoft.com/office/drawing/2014/main" xmlns="" id="{9752F311-54E4-4A2F-A676-CE541AC3AF22}"/>
              </a:ext>
            </a:extLst>
          </p:cNvPr>
          <p:cNvSpPr>
            <a:spLocks noGrp="1"/>
          </p:cNvSpPr>
          <p:nvPr userDrawn="1">
            <p:ph type="body" sz="quarter" idx="23" hasCustomPrompt="1"/>
          </p:nvPr>
        </p:nvSpPr>
        <p:spPr>
          <a:xfrm>
            <a:off x="9310247" y="3176106"/>
            <a:ext cx="1697037" cy="368946"/>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b="1">
                <a:solidFill>
                  <a:schemeClr val="accent3"/>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Step 5</a:t>
            </a:r>
            <a:endParaRPr lang="ru-RU" dirty="0"/>
          </a:p>
        </p:txBody>
      </p:sp>
      <p:sp>
        <p:nvSpPr>
          <p:cNvPr id="84" name="Text Placeholder 67">
            <a:extLst>
              <a:ext uri="{FF2B5EF4-FFF2-40B4-BE49-F238E27FC236}">
                <a16:creationId xmlns:a16="http://schemas.microsoft.com/office/drawing/2014/main" xmlns="" id="{293395E1-4412-462F-9A23-3BEF7CCC2498}"/>
              </a:ext>
            </a:extLst>
          </p:cNvPr>
          <p:cNvSpPr>
            <a:spLocks noGrp="1"/>
          </p:cNvSpPr>
          <p:nvPr userDrawn="1">
            <p:ph type="body" sz="quarter" idx="28"/>
          </p:nvPr>
        </p:nvSpPr>
        <p:spPr>
          <a:xfrm>
            <a:off x="9308112" y="3580663"/>
            <a:ext cx="1697037" cy="1414919"/>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b="0" i="1">
                <a:solidFill>
                  <a:schemeClr val="accent3"/>
                </a:solidFill>
                <a:latin typeface="+mn-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mtClean="0"/>
              <a:t>Click to edit Master text styles</a:t>
            </a:r>
          </a:p>
        </p:txBody>
      </p:sp>
      <p:cxnSp>
        <p:nvCxnSpPr>
          <p:cNvPr id="43" name="Straight Connector 42">
            <a:extLst>
              <a:ext uri="{FF2B5EF4-FFF2-40B4-BE49-F238E27FC236}">
                <a16:creationId xmlns:a16="http://schemas.microsoft.com/office/drawing/2014/main" xmlns="" id="{DA423E63-093D-4A99-8C31-28E180F8111E}"/>
              </a:ext>
            </a:extLst>
          </p:cNvPr>
          <p:cNvCxnSpPr>
            <a:cxnSpLocks/>
          </p:cNvCxnSpPr>
          <p:nvPr userDrawn="1"/>
        </p:nvCxnSpPr>
        <p:spPr>
          <a:xfrm>
            <a:off x="919331" y="2404913"/>
            <a:ext cx="11304000" cy="0"/>
          </a:xfrm>
          <a:prstGeom prst="line">
            <a:avLst/>
          </a:prstGeom>
          <a:ln w="19050">
            <a:solidFill>
              <a:srgbClr val="9399A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xmlns="" id="{41F79A9D-F468-4B5C-9092-EE37C9E345F1}"/>
              </a:ext>
            </a:extLst>
          </p:cNvPr>
          <p:cNvSpPr>
            <a:spLocks noGrp="1"/>
          </p:cNvSpPr>
          <p:nvPr>
            <p:ph type="dt" sz="half" idx="10"/>
          </p:nvPr>
        </p:nvSpPr>
        <p:spPr/>
        <p:txBody>
          <a:bodyPr/>
          <a:lstStyle>
            <a:lvl1pPr>
              <a:defRPr>
                <a:solidFill>
                  <a:schemeClr val="accent3"/>
                </a:solidFill>
              </a:defRPr>
            </a:lvl1pPr>
          </a:lstStyle>
          <a:p>
            <a:fld id="{513CFEE6-155F-4C22-BFC9-BDED101F64A3}" type="datetimeFigureOut">
              <a:rPr lang="ru-RU" smtClean="0"/>
              <a:pPr/>
              <a:t>06.02.2019</a:t>
            </a:fld>
            <a:endParaRPr lang="ru-RU"/>
          </a:p>
        </p:txBody>
      </p:sp>
      <p:sp>
        <p:nvSpPr>
          <p:cNvPr id="5" name="Footer Placeholder 4">
            <a:extLst>
              <a:ext uri="{FF2B5EF4-FFF2-40B4-BE49-F238E27FC236}">
                <a16:creationId xmlns:a16="http://schemas.microsoft.com/office/drawing/2014/main" xmlns="" id="{48650B2E-E157-4C0C-94EB-9A67DEC033FC}"/>
              </a:ext>
            </a:extLst>
          </p:cNvPr>
          <p:cNvSpPr>
            <a:spLocks noGrp="1"/>
          </p:cNvSpPr>
          <p:nvPr>
            <p:ph type="ftr" sz="quarter" idx="11"/>
          </p:nvPr>
        </p:nvSpPr>
        <p:spPr/>
        <p:txBody>
          <a:bodyPr/>
          <a:lstStyle>
            <a:lvl1pPr>
              <a:defRPr>
                <a:solidFill>
                  <a:schemeClr val="accent1"/>
                </a:solidFill>
              </a:defRPr>
            </a:lvl1pPr>
          </a:lstStyle>
          <a:p>
            <a:endParaRPr lang="ru-RU" dirty="0"/>
          </a:p>
        </p:txBody>
      </p:sp>
      <p:sp>
        <p:nvSpPr>
          <p:cNvPr id="6" name="Slide Number Placeholder 5">
            <a:extLst>
              <a:ext uri="{FF2B5EF4-FFF2-40B4-BE49-F238E27FC236}">
                <a16:creationId xmlns:a16="http://schemas.microsoft.com/office/drawing/2014/main" xmlns="" id="{7D0D0389-9377-4F66-90DE-3BF0280F595D}"/>
              </a:ext>
            </a:extLst>
          </p:cNvPr>
          <p:cNvSpPr>
            <a:spLocks noGrp="1"/>
          </p:cNvSpPr>
          <p:nvPr>
            <p:ph type="sldNum" sz="quarter" idx="12"/>
          </p:nvPr>
        </p:nvSpPr>
        <p:spPr/>
        <p:txBody>
          <a:bodyPr/>
          <a:lstStyle/>
          <a:p>
            <a:fld id="{4F4E0FEE-E42D-435A-A441-DBC63D7AFC28}" type="slidenum">
              <a:rPr lang="ru-RU" smtClean="0"/>
              <a:t>‹#›</a:t>
            </a:fld>
            <a:endParaRPr lang="ru-RU" dirty="0"/>
          </a:p>
        </p:txBody>
      </p:sp>
      <p:grpSp>
        <p:nvGrpSpPr>
          <p:cNvPr id="38" name="Group 37">
            <a:extLst>
              <a:ext uri="{FF2B5EF4-FFF2-40B4-BE49-F238E27FC236}">
                <a16:creationId xmlns:a16="http://schemas.microsoft.com/office/drawing/2014/main" xmlns="" id="{045D4B62-FDA7-488E-8EA0-68805217F9F0}"/>
              </a:ext>
            </a:extLst>
          </p:cNvPr>
          <p:cNvGrpSpPr/>
          <p:nvPr userDrawn="1"/>
        </p:nvGrpSpPr>
        <p:grpSpPr>
          <a:xfrm>
            <a:off x="9128023" y="2331516"/>
            <a:ext cx="137160" cy="2999323"/>
            <a:chOff x="882917" y="2474883"/>
            <a:chExt cx="137160" cy="2999323"/>
          </a:xfrm>
        </p:grpSpPr>
        <p:cxnSp>
          <p:nvCxnSpPr>
            <p:cNvPr id="39" name="Straight Connector 38">
              <a:extLst>
                <a:ext uri="{FF2B5EF4-FFF2-40B4-BE49-F238E27FC236}">
                  <a16:creationId xmlns:a16="http://schemas.microsoft.com/office/drawing/2014/main" xmlns="" id="{EE9FF919-D5B6-40BE-8340-99395C67A80B}"/>
                </a:ext>
              </a:extLst>
            </p:cNvPr>
            <p:cNvCxnSpPr/>
            <p:nvPr userDrawn="1"/>
          </p:nvCxnSpPr>
          <p:spPr>
            <a:xfrm>
              <a:off x="951497" y="2543463"/>
              <a:ext cx="0" cy="289864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40" name="Oval 39">
              <a:extLst>
                <a:ext uri="{FF2B5EF4-FFF2-40B4-BE49-F238E27FC236}">
                  <a16:creationId xmlns:a16="http://schemas.microsoft.com/office/drawing/2014/main" xmlns="" id="{4744F83E-0A7E-487F-94AD-18862D8C1DA5}"/>
                </a:ext>
              </a:extLst>
            </p:cNvPr>
            <p:cNvSpPr/>
            <p:nvPr userDrawn="1"/>
          </p:nvSpPr>
          <p:spPr>
            <a:xfrm>
              <a:off x="882917" y="2474883"/>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41" name="Oval 40">
              <a:extLst>
                <a:ext uri="{FF2B5EF4-FFF2-40B4-BE49-F238E27FC236}">
                  <a16:creationId xmlns:a16="http://schemas.microsoft.com/office/drawing/2014/main" xmlns="" id="{2604EFAD-8591-44A8-B023-93F6CBAA8FBB}"/>
                </a:ext>
              </a:extLst>
            </p:cNvPr>
            <p:cNvSpPr/>
            <p:nvPr userDrawn="1"/>
          </p:nvSpPr>
          <p:spPr>
            <a:xfrm>
              <a:off x="882917" y="5337046"/>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cxnSp>
        <p:nvCxnSpPr>
          <p:cNvPr id="44" name="Straight Connector 43">
            <a:extLst>
              <a:ext uri="{FF2B5EF4-FFF2-40B4-BE49-F238E27FC236}">
                <a16:creationId xmlns:a16="http://schemas.microsoft.com/office/drawing/2014/main" xmlns="" id="{FCC36F7E-FD23-48F3-A09A-9CC43031B561}"/>
              </a:ext>
            </a:extLst>
          </p:cNvPr>
          <p:cNvCxnSpPr>
            <a:cxnSpLocks/>
          </p:cNvCxnSpPr>
          <p:nvPr userDrawn="1"/>
        </p:nvCxnSpPr>
        <p:spPr>
          <a:xfrm>
            <a:off x="951496" y="3032671"/>
            <a:ext cx="11240503" cy="0"/>
          </a:xfrm>
          <a:prstGeom prst="line">
            <a:avLst/>
          </a:prstGeom>
          <a:ln w="7239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65" name="Group 64">
            <a:extLst>
              <a:ext uri="{FF2B5EF4-FFF2-40B4-BE49-F238E27FC236}">
                <a16:creationId xmlns:a16="http://schemas.microsoft.com/office/drawing/2014/main" xmlns="" id="{6A1B849D-4DD4-48E2-919C-6D027EBF0C55}"/>
              </a:ext>
            </a:extLst>
          </p:cNvPr>
          <p:cNvGrpSpPr/>
          <p:nvPr userDrawn="1"/>
        </p:nvGrpSpPr>
        <p:grpSpPr>
          <a:xfrm>
            <a:off x="813989" y="2331516"/>
            <a:ext cx="137162" cy="2999323"/>
            <a:chOff x="882915" y="2453736"/>
            <a:chExt cx="137162" cy="2999323"/>
          </a:xfrm>
        </p:grpSpPr>
        <p:cxnSp>
          <p:nvCxnSpPr>
            <p:cNvPr id="21" name="Straight Connector 20">
              <a:extLst>
                <a:ext uri="{FF2B5EF4-FFF2-40B4-BE49-F238E27FC236}">
                  <a16:creationId xmlns:a16="http://schemas.microsoft.com/office/drawing/2014/main" xmlns="" id="{2735FDD3-D29F-4144-B941-C78FD2EDEC8F}"/>
                </a:ext>
              </a:extLst>
            </p:cNvPr>
            <p:cNvCxnSpPr/>
            <p:nvPr userDrawn="1"/>
          </p:nvCxnSpPr>
          <p:spPr>
            <a:xfrm>
              <a:off x="951497" y="2522316"/>
              <a:ext cx="0" cy="289864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xmlns="" id="{BCCA69E7-7E62-48D3-BECA-3195D6013009}"/>
                </a:ext>
              </a:extLst>
            </p:cNvPr>
            <p:cNvSpPr/>
            <p:nvPr userDrawn="1"/>
          </p:nvSpPr>
          <p:spPr>
            <a:xfrm>
              <a:off x="882915" y="2453736"/>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24" name="Oval 23">
              <a:extLst>
                <a:ext uri="{FF2B5EF4-FFF2-40B4-BE49-F238E27FC236}">
                  <a16:creationId xmlns:a16="http://schemas.microsoft.com/office/drawing/2014/main" xmlns="" id="{7372AC68-B45F-427C-BCD5-D1C11A81DEFD}"/>
                </a:ext>
              </a:extLst>
            </p:cNvPr>
            <p:cNvSpPr/>
            <p:nvPr userDrawn="1"/>
          </p:nvSpPr>
          <p:spPr>
            <a:xfrm>
              <a:off x="882917" y="5315899"/>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grpSp>
        <p:nvGrpSpPr>
          <p:cNvPr id="49" name="Group 48">
            <a:extLst>
              <a:ext uri="{FF2B5EF4-FFF2-40B4-BE49-F238E27FC236}">
                <a16:creationId xmlns:a16="http://schemas.microsoft.com/office/drawing/2014/main" xmlns="" id="{063908B3-7B94-471C-A3B6-4DD1BAD057EC}"/>
              </a:ext>
            </a:extLst>
          </p:cNvPr>
          <p:cNvGrpSpPr/>
          <p:nvPr userDrawn="1"/>
        </p:nvGrpSpPr>
        <p:grpSpPr>
          <a:xfrm>
            <a:off x="750918" y="2898634"/>
            <a:ext cx="265176" cy="265176"/>
            <a:chOff x="818907" y="3062958"/>
            <a:chExt cx="265176" cy="265176"/>
          </a:xfrm>
        </p:grpSpPr>
        <p:sp>
          <p:nvSpPr>
            <p:cNvPr id="47" name="Oval 46">
              <a:extLst>
                <a:ext uri="{FF2B5EF4-FFF2-40B4-BE49-F238E27FC236}">
                  <a16:creationId xmlns:a16="http://schemas.microsoft.com/office/drawing/2014/main" xmlns="" id="{4EBB9D0A-1778-4373-AD41-62E890959DCF}"/>
                </a:ext>
              </a:extLst>
            </p:cNvPr>
            <p:cNvSpPr/>
            <p:nvPr userDrawn="1"/>
          </p:nvSpPr>
          <p:spPr>
            <a:xfrm>
              <a:off x="818907" y="3062958"/>
              <a:ext cx="265176" cy="2651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48" name="Oval 47">
              <a:extLst>
                <a:ext uri="{FF2B5EF4-FFF2-40B4-BE49-F238E27FC236}">
                  <a16:creationId xmlns:a16="http://schemas.microsoft.com/office/drawing/2014/main" xmlns="" id="{5C3271EA-E74D-4A74-B991-5C50166C37A5}"/>
                </a:ext>
              </a:extLst>
            </p:cNvPr>
            <p:cNvSpPr/>
            <p:nvPr userDrawn="1"/>
          </p:nvSpPr>
          <p:spPr>
            <a:xfrm>
              <a:off x="882915" y="3126966"/>
              <a:ext cx="137160" cy="1371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grpSp>
        <p:nvGrpSpPr>
          <p:cNvPr id="26" name="Group 25">
            <a:extLst>
              <a:ext uri="{FF2B5EF4-FFF2-40B4-BE49-F238E27FC236}">
                <a16:creationId xmlns:a16="http://schemas.microsoft.com/office/drawing/2014/main" xmlns="" id="{F9A6FF48-4AA4-4CD2-B31D-B7049F9C4092}"/>
              </a:ext>
            </a:extLst>
          </p:cNvPr>
          <p:cNvGrpSpPr/>
          <p:nvPr userDrawn="1"/>
        </p:nvGrpSpPr>
        <p:grpSpPr>
          <a:xfrm>
            <a:off x="2908500" y="2331516"/>
            <a:ext cx="137160" cy="2999323"/>
            <a:chOff x="882917" y="2474883"/>
            <a:chExt cx="137160" cy="2999323"/>
          </a:xfrm>
        </p:grpSpPr>
        <p:cxnSp>
          <p:nvCxnSpPr>
            <p:cNvPr id="27" name="Straight Connector 26">
              <a:extLst>
                <a:ext uri="{FF2B5EF4-FFF2-40B4-BE49-F238E27FC236}">
                  <a16:creationId xmlns:a16="http://schemas.microsoft.com/office/drawing/2014/main" xmlns="" id="{9E7874F7-CC98-4D64-8517-87F53501C42F}"/>
                </a:ext>
              </a:extLst>
            </p:cNvPr>
            <p:cNvCxnSpPr/>
            <p:nvPr userDrawn="1"/>
          </p:nvCxnSpPr>
          <p:spPr>
            <a:xfrm>
              <a:off x="951497" y="2543463"/>
              <a:ext cx="0" cy="289864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8" name="Oval 27">
              <a:extLst>
                <a:ext uri="{FF2B5EF4-FFF2-40B4-BE49-F238E27FC236}">
                  <a16:creationId xmlns:a16="http://schemas.microsoft.com/office/drawing/2014/main" xmlns="" id="{86453AEA-ACAA-4861-B099-D90257B9BAF8}"/>
                </a:ext>
              </a:extLst>
            </p:cNvPr>
            <p:cNvSpPr/>
            <p:nvPr userDrawn="1"/>
          </p:nvSpPr>
          <p:spPr>
            <a:xfrm>
              <a:off x="882917" y="2474883"/>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29" name="Oval 28">
              <a:extLst>
                <a:ext uri="{FF2B5EF4-FFF2-40B4-BE49-F238E27FC236}">
                  <a16:creationId xmlns:a16="http://schemas.microsoft.com/office/drawing/2014/main" xmlns="" id="{CA8484F9-DBBB-48DB-8CBC-A0E91BBD8207}"/>
                </a:ext>
              </a:extLst>
            </p:cNvPr>
            <p:cNvSpPr/>
            <p:nvPr userDrawn="1"/>
          </p:nvSpPr>
          <p:spPr>
            <a:xfrm>
              <a:off x="882917" y="5337046"/>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grpSp>
        <p:nvGrpSpPr>
          <p:cNvPr id="50" name="Group 49">
            <a:extLst>
              <a:ext uri="{FF2B5EF4-FFF2-40B4-BE49-F238E27FC236}">
                <a16:creationId xmlns:a16="http://schemas.microsoft.com/office/drawing/2014/main" xmlns="" id="{787AB91B-1402-478A-9277-84A12987C1FE}"/>
              </a:ext>
            </a:extLst>
          </p:cNvPr>
          <p:cNvGrpSpPr/>
          <p:nvPr userDrawn="1"/>
        </p:nvGrpSpPr>
        <p:grpSpPr>
          <a:xfrm>
            <a:off x="2847246" y="2898634"/>
            <a:ext cx="265176" cy="265176"/>
            <a:chOff x="818907" y="3062958"/>
            <a:chExt cx="265176" cy="265176"/>
          </a:xfrm>
        </p:grpSpPr>
        <p:sp>
          <p:nvSpPr>
            <p:cNvPr id="51" name="Oval 50">
              <a:extLst>
                <a:ext uri="{FF2B5EF4-FFF2-40B4-BE49-F238E27FC236}">
                  <a16:creationId xmlns:a16="http://schemas.microsoft.com/office/drawing/2014/main" xmlns="" id="{BEFCF036-CEA4-48A8-A00F-9F64AE548ED0}"/>
                </a:ext>
              </a:extLst>
            </p:cNvPr>
            <p:cNvSpPr/>
            <p:nvPr userDrawn="1"/>
          </p:nvSpPr>
          <p:spPr>
            <a:xfrm>
              <a:off x="818907" y="3062958"/>
              <a:ext cx="265176" cy="2651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52" name="Oval 51">
              <a:extLst>
                <a:ext uri="{FF2B5EF4-FFF2-40B4-BE49-F238E27FC236}">
                  <a16:creationId xmlns:a16="http://schemas.microsoft.com/office/drawing/2014/main" xmlns="" id="{5EE24256-9159-4D60-B60A-3498FC98CD09}"/>
                </a:ext>
              </a:extLst>
            </p:cNvPr>
            <p:cNvSpPr/>
            <p:nvPr userDrawn="1"/>
          </p:nvSpPr>
          <p:spPr>
            <a:xfrm>
              <a:off x="882915" y="3126966"/>
              <a:ext cx="137160" cy="1371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grpSp>
        <p:nvGrpSpPr>
          <p:cNvPr id="53" name="Group 52">
            <a:extLst>
              <a:ext uri="{FF2B5EF4-FFF2-40B4-BE49-F238E27FC236}">
                <a16:creationId xmlns:a16="http://schemas.microsoft.com/office/drawing/2014/main" xmlns="" id="{FA8C6DB1-44F7-483A-950F-B873D1D5B8D3}"/>
              </a:ext>
            </a:extLst>
          </p:cNvPr>
          <p:cNvGrpSpPr/>
          <p:nvPr userDrawn="1"/>
        </p:nvGrpSpPr>
        <p:grpSpPr>
          <a:xfrm>
            <a:off x="9064951" y="2898634"/>
            <a:ext cx="265176" cy="265176"/>
            <a:chOff x="818907" y="3062958"/>
            <a:chExt cx="265176" cy="265176"/>
          </a:xfrm>
        </p:grpSpPr>
        <p:sp>
          <p:nvSpPr>
            <p:cNvPr id="54" name="Oval 53">
              <a:extLst>
                <a:ext uri="{FF2B5EF4-FFF2-40B4-BE49-F238E27FC236}">
                  <a16:creationId xmlns:a16="http://schemas.microsoft.com/office/drawing/2014/main" xmlns="" id="{E71AB570-1EDA-457E-B564-1F63367035D0}"/>
                </a:ext>
              </a:extLst>
            </p:cNvPr>
            <p:cNvSpPr/>
            <p:nvPr userDrawn="1"/>
          </p:nvSpPr>
          <p:spPr>
            <a:xfrm>
              <a:off x="818907" y="3062958"/>
              <a:ext cx="265176" cy="2651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55" name="Oval 54">
              <a:extLst>
                <a:ext uri="{FF2B5EF4-FFF2-40B4-BE49-F238E27FC236}">
                  <a16:creationId xmlns:a16="http://schemas.microsoft.com/office/drawing/2014/main" xmlns="" id="{01CF7F51-5306-450B-9581-297B7DA95359}"/>
                </a:ext>
              </a:extLst>
            </p:cNvPr>
            <p:cNvSpPr/>
            <p:nvPr userDrawn="1"/>
          </p:nvSpPr>
          <p:spPr>
            <a:xfrm>
              <a:off x="882915" y="3126966"/>
              <a:ext cx="137160" cy="1371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grpSp>
        <p:nvGrpSpPr>
          <p:cNvPr id="30" name="Group 29">
            <a:extLst>
              <a:ext uri="{FF2B5EF4-FFF2-40B4-BE49-F238E27FC236}">
                <a16:creationId xmlns:a16="http://schemas.microsoft.com/office/drawing/2014/main" xmlns="" id="{D88F938B-6889-476B-9F04-50877A3FFB94}"/>
              </a:ext>
            </a:extLst>
          </p:cNvPr>
          <p:cNvGrpSpPr/>
          <p:nvPr userDrawn="1"/>
        </p:nvGrpSpPr>
        <p:grpSpPr>
          <a:xfrm>
            <a:off x="5003010" y="2331516"/>
            <a:ext cx="137160" cy="2999323"/>
            <a:chOff x="882917" y="2474883"/>
            <a:chExt cx="137160" cy="2999323"/>
          </a:xfrm>
        </p:grpSpPr>
        <p:cxnSp>
          <p:nvCxnSpPr>
            <p:cNvPr id="31" name="Straight Connector 30">
              <a:extLst>
                <a:ext uri="{FF2B5EF4-FFF2-40B4-BE49-F238E27FC236}">
                  <a16:creationId xmlns:a16="http://schemas.microsoft.com/office/drawing/2014/main" xmlns="" id="{979342DA-D3C1-4717-B6CC-2654C333D29D}"/>
                </a:ext>
              </a:extLst>
            </p:cNvPr>
            <p:cNvCxnSpPr/>
            <p:nvPr userDrawn="1"/>
          </p:nvCxnSpPr>
          <p:spPr>
            <a:xfrm>
              <a:off x="951497" y="2543463"/>
              <a:ext cx="0" cy="289864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xmlns="" id="{8CB6D1AF-ADDB-42D5-BEB9-99A7EE070255}"/>
                </a:ext>
              </a:extLst>
            </p:cNvPr>
            <p:cNvSpPr/>
            <p:nvPr userDrawn="1"/>
          </p:nvSpPr>
          <p:spPr>
            <a:xfrm>
              <a:off x="882917" y="2474883"/>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33" name="Oval 32">
              <a:extLst>
                <a:ext uri="{FF2B5EF4-FFF2-40B4-BE49-F238E27FC236}">
                  <a16:creationId xmlns:a16="http://schemas.microsoft.com/office/drawing/2014/main" xmlns="" id="{C986ED45-F31E-4EB9-BB0F-3079602EB4A2}"/>
                </a:ext>
              </a:extLst>
            </p:cNvPr>
            <p:cNvSpPr/>
            <p:nvPr userDrawn="1"/>
          </p:nvSpPr>
          <p:spPr>
            <a:xfrm>
              <a:off x="882917" y="5337046"/>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sp>
        <p:nvSpPr>
          <p:cNvPr id="57" name="Oval 56">
            <a:extLst>
              <a:ext uri="{FF2B5EF4-FFF2-40B4-BE49-F238E27FC236}">
                <a16:creationId xmlns:a16="http://schemas.microsoft.com/office/drawing/2014/main" xmlns="" id="{923CFC93-94E9-4366-8810-F0ACAFD54CFD}"/>
              </a:ext>
            </a:extLst>
          </p:cNvPr>
          <p:cNvSpPr/>
          <p:nvPr userDrawn="1"/>
        </p:nvSpPr>
        <p:spPr>
          <a:xfrm>
            <a:off x="4938426" y="2898634"/>
            <a:ext cx="265176" cy="2651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58" name="Oval 57">
            <a:extLst>
              <a:ext uri="{FF2B5EF4-FFF2-40B4-BE49-F238E27FC236}">
                <a16:creationId xmlns:a16="http://schemas.microsoft.com/office/drawing/2014/main" xmlns="" id="{0D6790E5-47B0-4794-ADB1-4FC8402D665C}"/>
              </a:ext>
            </a:extLst>
          </p:cNvPr>
          <p:cNvSpPr/>
          <p:nvPr userDrawn="1"/>
        </p:nvSpPr>
        <p:spPr>
          <a:xfrm>
            <a:off x="5002434" y="2962642"/>
            <a:ext cx="137160" cy="1371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nvGrpSpPr>
          <p:cNvPr id="34" name="Group 33">
            <a:extLst>
              <a:ext uri="{FF2B5EF4-FFF2-40B4-BE49-F238E27FC236}">
                <a16:creationId xmlns:a16="http://schemas.microsoft.com/office/drawing/2014/main" xmlns="" id="{596C3237-54C9-480C-AABB-5A95AB84DF38}"/>
              </a:ext>
            </a:extLst>
          </p:cNvPr>
          <p:cNvGrpSpPr/>
          <p:nvPr userDrawn="1"/>
        </p:nvGrpSpPr>
        <p:grpSpPr>
          <a:xfrm>
            <a:off x="7097520" y="2331516"/>
            <a:ext cx="137160" cy="2999323"/>
            <a:chOff x="882917" y="2474883"/>
            <a:chExt cx="137160" cy="2999323"/>
          </a:xfrm>
        </p:grpSpPr>
        <p:cxnSp>
          <p:nvCxnSpPr>
            <p:cNvPr id="35" name="Straight Connector 34">
              <a:extLst>
                <a:ext uri="{FF2B5EF4-FFF2-40B4-BE49-F238E27FC236}">
                  <a16:creationId xmlns:a16="http://schemas.microsoft.com/office/drawing/2014/main" xmlns="" id="{2B1C5BC3-88E2-4319-B05B-55A77D959B8C}"/>
                </a:ext>
              </a:extLst>
            </p:cNvPr>
            <p:cNvCxnSpPr/>
            <p:nvPr userDrawn="1"/>
          </p:nvCxnSpPr>
          <p:spPr>
            <a:xfrm>
              <a:off x="951497" y="2543463"/>
              <a:ext cx="0" cy="289864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xmlns="" id="{75AD3DDE-89C5-4CB3-A7C4-52A77D798D0A}"/>
                </a:ext>
              </a:extLst>
            </p:cNvPr>
            <p:cNvSpPr/>
            <p:nvPr userDrawn="1"/>
          </p:nvSpPr>
          <p:spPr>
            <a:xfrm>
              <a:off x="882917" y="2474883"/>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37" name="Oval 36">
              <a:extLst>
                <a:ext uri="{FF2B5EF4-FFF2-40B4-BE49-F238E27FC236}">
                  <a16:creationId xmlns:a16="http://schemas.microsoft.com/office/drawing/2014/main" xmlns="" id="{E492ADD7-891E-47B3-B12A-0B729BD59B7C}"/>
                </a:ext>
              </a:extLst>
            </p:cNvPr>
            <p:cNvSpPr/>
            <p:nvPr userDrawn="1"/>
          </p:nvSpPr>
          <p:spPr>
            <a:xfrm>
              <a:off x="882917" y="5337046"/>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grpSp>
        <p:nvGrpSpPr>
          <p:cNvPr id="59" name="Group 58">
            <a:extLst>
              <a:ext uri="{FF2B5EF4-FFF2-40B4-BE49-F238E27FC236}">
                <a16:creationId xmlns:a16="http://schemas.microsoft.com/office/drawing/2014/main" xmlns="" id="{46626098-B638-41DE-A19F-347385124AF0}"/>
              </a:ext>
            </a:extLst>
          </p:cNvPr>
          <p:cNvGrpSpPr/>
          <p:nvPr userDrawn="1"/>
        </p:nvGrpSpPr>
        <p:grpSpPr>
          <a:xfrm>
            <a:off x="7036590" y="2898634"/>
            <a:ext cx="265176" cy="265176"/>
            <a:chOff x="821985" y="3062284"/>
            <a:chExt cx="265176" cy="265176"/>
          </a:xfrm>
        </p:grpSpPr>
        <p:sp>
          <p:nvSpPr>
            <p:cNvPr id="60" name="Oval 59">
              <a:extLst>
                <a:ext uri="{FF2B5EF4-FFF2-40B4-BE49-F238E27FC236}">
                  <a16:creationId xmlns:a16="http://schemas.microsoft.com/office/drawing/2014/main" xmlns="" id="{BFDD77FF-4A87-4A8F-9110-8D6977A8ED44}"/>
                </a:ext>
              </a:extLst>
            </p:cNvPr>
            <p:cNvSpPr/>
            <p:nvPr userDrawn="1"/>
          </p:nvSpPr>
          <p:spPr>
            <a:xfrm>
              <a:off x="821985" y="3062284"/>
              <a:ext cx="265176" cy="2651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61" name="Oval 60">
              <a:extLst>
                <a:ext uri="{FF2B5EF4-FFF2-40B4-BE49-F238E27FC236}">
                  <a16:creationId xmlns:a16="http://schemas.microsoft.com/office/drawing/2014/main" xmlns="" id="{D6ECC322-F330-4C26-AC6A-506672D90A6F}"/>
                </a:ext>
              </a:extLst>
            </p:cNvPr>
            <p:cNvSpPr/>
            <p:nvPr userDrawn="1"/>
          </p:nvSpPr>
          <p:spPr>
            <a:xfrm>
              <a:off x="885993" y="3126292"/>
              <a:ext cx="137160" cy="1371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spTree>
    <p:extLst>
      <p:ext uri="{BB962C8B-B14F-4D97-AF65-F5344CB8AC3E}">
        <p14:creationId xmlns:p14="http://schemas.microsoft.com/office/powerpoint/2010/main" val="3689332976"/>
      </p:ext>
    </p:extLst>
  </p:cSld>
  <p:clrMapOvr>
    <a:masterClrMapping/>
  </p:clrMapOvr>
  <p:extLst mod="1">
    <p:ext uri="{DCECCB84-F9BA-43D5-87BE-67443E8EF086}">
      <p15:sldGuideLst xmlns:p15="http://schemas.microsoft.com/office/powerpoint/2012/main">
        <p15:guide id="4294967295" orient="horz" pos="572">
          <p15:clr>
            <a:srgbClr val="FBAE40"/>
          </p15:clr>
        </p15:guide>
        <p15:guide id="4294967295" pos="551">
          <p15:clr>
            <a:srgbClr val="FBAE40"/>
          </p15:clr>
        </p15:guide>
        <p15:guide id="4294967295" pos="7080">
          <p15:clr>
            <a:srgbClr val="FBAE40"/>
          </p15:clr>
        </p15:guide>
        <p15:guide id="4294967295" orient="horz" pos="374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60000"/>
                    <a:lumOff val="40000"/>
                  </a:schemeClr>
                </a:solidFill>
              </a:defRPr>
            </a:lvl1pPr>
          </a:lstStyle>
          <a:p>
            <a:fld id="{50172865-FBF0-458A-BAFF-4F75173770F5}" type="datetimeFigureOut">
              <a:rPr lang="en-US" dirty="0"/>
              <a:t>2/6/2019</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60000"/>
                    <a:lumOff val="4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60000"/>
                    <a:lumOff val="40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 id="2147483669" r:id="rId18"/>
  </p:sldLayoutIdLst>
  <p:hf sldNum="0" hdr="0" ftr="0" dt="0"/>
  <p:txStyles>
    <p:titleStyle>
      <a:lvl1pPr algn="l" defTabSz="914400" rtl="0" eaLnBrk="1" latinLnBrk="0" hangingPunct="1">
        <a:lnSpc>
          <a:spcPct val="90000"/>
        </a:lnSpc>
        <a:spcBef>
          <a:spcPct val="0"/>
        </a:spcBef>
        <a:buNone/>
        <a:defRPr sz="5400" kern="1200" cap="all" baseline="0">
          <a:solidFill>
            <a:schemeClr val="accent1">
              <a:lumMod val="60000"/>
              <a:lumOff val="40000"/>
            </a:schemeClr>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lumMod val="60000"/>
            <a:lumOff val="40000"/>
          </a:schemeClr>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democraticprogress.org/wp-content/uploads/2013/07/The-Good-Friday-Agreement-An-Overview.pdf" TargetMode="External"/><Relationship Id="rId2" Type="http://schemas.openxmlformats.org/officeDocument/2006/relationships/hyperlink" Target="https://digitalcommons.bucknell.edu/cgi/viewcontent.cgi?article=1024&amp;context=honors_theses" TargetMode="External"/><Relationship Id="rId1" Type="http://schemas.openxmlformats.org/officeDocument/2006/relationships/slideLayout" Target="../slideLayouts/slideLayout2.xml"/><Relationship Id="rId6" Type="http://schemas.openxmlformats.org/officeDocument/2006/relationships/hyperlink" Target="https://www.telegraph.co.uk/news/uknews/northernireland/11610345/Timeline-of-Northern-Ireland-Troubles-from-conflict-to-peace-process.html" TargetMode="External"/><Relationship Id="rId5" Type="http://schemas.openxmlformats.org/officeDocument/2006/relationships/hyperlink" Target="https://www.telegraph.co.uk/news/1499247/Northern-Ireland-peace-process-timeline.html" TargetMode="External"/><Relationship Id="rId4" Type="http://schemas.openxmlformats.org/officeDocument/2006/relationships/hyperlink" Target="https://www.nidirect.gov.uk/articles/overview-government-northern-irelan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21420000">
            <a:off x="56473" y="690500"/>
            <a:ext cx="10819247" cy="2766528"/>
          </a:xfrm>
        </p:spPr>
        <p:txBody>
          <a:bodyPr>
            <a:noAutofit/>
          </a:bodyPr>
          <a:lstStyle/>
          <a:p>
            <a:r>
              <a:rPr lang="en-US" sz="7200" b="1" dirty="0" smtClean="0"/>
              <a:t>The Northern Ireland peace process</a:t>
            </a:r>
            <a:endParaRPr lang="en-US" sz="7200" b="1" dirty="0"/>
          </a:p>
        </p:txBody>
      </p:sp>
      <p:sp>
        <p:nvSpPr>
          <p:cNvPr id="3" name="Subtitle 2"/>
          <p:cNvSpPr>
            <a:spLocks noGrp="1"/>
          </p:cNvSpPr>
          <p:nvPr>
            <p:ph type="subTitle" idx="1"/>
          </p:nvPr>
        </p:nvSpPr>
        <p:spPr>
          <a:xfrm rot="21420000">
            <a:off x="1211662" y="3505209"/>
            <a:ext cx="9755187" cy="550333"/>
          </a:xfrm>
        </p:spPr>
        <p:txBody>
          <a:bodyPr/>
          <a:lstStyle/>
          <a:p>
            <a:r>
              <a:rPr lang="en-US" dirty="0" smtClean="0"/>
              <a:t>Taking a look at history and current issues</a:t>
            </a:r>
            <a:endParaRPr lang="en-US" dirty="0"/>
          </a:p>
        </p:txBody>
      </p:sp>
    </p:spTree>
    <p:extLst>
      <p:ext uri="{BB962C8B-B14F-4D97-AF65-F5344CB8AC3E}">
        <p14:creationId xmlns:p14="http://schemas.microsoft.com/office/powerpoint/2010/main" val="31916048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cap="small" dirty="0" smtClean="0"/>
              <a:t>The Northern Ireland conflict</a:t>
            </a:r>
            <a:endParaRPr lang="en-US" cap="small" dirty="0"/>
          </a:p>
        </p:txBody>
      </p:sp>
      <p:sp>
        <p:nvSpPr>
          <p:cNvPr id="5" name="Text Placeholder 4"/>
          <p:cNvSpPr>
            <a:spLocks noGrp="1"/>
          </p:cNvSpPr>
          <p:nvPr>
            <p:ph type="body" idx="1"/>
          </p:nvPr>
        </p:nvSpPr>
        <p:spPr/>
        <p:txBody>
          <a:bodyPr/>
          <a:lstStyle/>
          <a:p>
            <a:pPr algn="ctr"/>
            <a:r>
              <a:rPr lang="en-US" cap="small" dirty="0" smtClean="0"/>
              <a:t>Northern Ireland with united kingdom</a:t>
            </a:r>
            <a:endParaRPr lang="en-US" cap="small" dirty="0"/>
          </a:p>
        </p:txBody>
      </p:sp>
      <p:pic>
        <p:nvPicPr>
          <p:cNvPr id="9" name="Content Placeholder 8"/>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567099" y="2861733"/>
            <a:ext cx="3558671" cy="25130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 Placeholder 5"/>
          <p:cNvSpPr>
            <a:spLocks noGrp="1"/>
          </p:cNvSpPr>
          <p:nvPr>
            <p:ph type="body" sz="quarter" idx="3"/>
          </p:nvPr>
        </p:nvSpPr>
        <p:spPr/>
        <p:txBody>
          <a:bodyPr/>
          <a:lstStyle/>
          <a:p>
            <a:pPr algn="ctr"/>
            <a:r>
              <a:rPr lang="en-US" cap="small" dirty="0" smtClean="0"/>
              <a:t>Reunification of northern Ireland and Ireland</a:t>
            </a:r>
            <a:endParaRPr lang="en-US" cap="small" dirty="0"/>
          </a:p>
        </p:txBody>
      </p:sp>
      <p:pic>
        <p:nvPicPr>
          <p:cNvPr id="10" name="Content Placeholder 9"/>
          <p:cNvPicPr>
            <a:picLocks noGrp="1" noChangeAspect="1"/>
          </p:cNvPicPr>
          <p:nvPr>
            <p:ph sz="quarter" idx="14"/>
          </p:nvPr>
        </p:nvPicPr>
        <p:blipFill>
          <a:blip r:embed="rId4">
            <a:extLst>
              <a:ext uri="{28A0092B-C50C-407E-A947-70E740481C1C}">
                <a14:useLocalDpi xmlns:a14="http://schemas.microsoft.com/office/drawing/2010/main" val="0"/>
              </a:ext>
            </a:extLst>
          </a:blip>
          <a:stretch>
            <a:fillRect/>
          </a:stretch>
        </p:blipFill>
        <p:spPr>
          <a:xfrm>
            <a:off x="6667949" y="2861733"/>
            <a:ext cx="3964974" cy="25130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59254" y="3165739"/>
            <a:ext cx="1447800" cy="1905000"/>
          </a:xfrm>
          <a:prstGeom prst="rect">
            <a:avLst/>
          </a:prstGeom>
        </p:spPr>
      </p:pic>
    </p:spTree>
    <p:extLst>
      <p:ext uri="{BB962C8B-B14F-4D97-AF65-F5344CB8AC3E}">
        <p14:creationId xmlns:p14="http://schemas.microsoft.com/office/powerpoint/2010/main" val="1645417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i="1" cap="small" dirty="0" smtClean="0"/>
              <a:t>What started the conflict?</a:t>
            </a:r>
            <a:endParaRPr lang="en-US" b="1" i="1" cap="small" dirty="0"/>
          </a:p>
        </p:txBody>
      </p:sp>
      <p:sp>
        <p:nvSpPr>
          <p:cNvPr id="3" name="Content Placeholder 2"/>
          <p:cNvSpPr>
            <a:spLocks noGrp="1"/>
          </p:cNvSpPr>
          <p:nvPr>
            <p:ph sz="quarter" idx="13"/>
          </p:nvPr>
        </p:nvSpPr>
        <p:spPr>
          <a:xfrm>
            <a:off x="685800" y="2063396"/>
            <a:ext cx="4910483" cy="2756123"/>
          </a:xfrm>
        </p:spPr>
        <p:txBody>
          <a:bodyPr anchor="ctr">
            <a:normAutofit/>
          </a:bodyPr>
          <a:lstStyle/>
          <a:p>
            <a:pPr marL="0" lvl="1" indent="0" algn="ctr">
              <a:buNone/>
            </a:pPr>
            <a:r>
              <a:rPr lang="en-US" sz="4400" cap="small" dirty="0" smtClean="0">
                <a:solidFill>
                  <a:srgbClr val="FF0000"/>
                </a:solidFill>
                <a:latin typeface="+mj-lt"/>
              </a:rPr>
              <a:t>Alleged </a:t>
            </a:r>
            <a:r>
              <a:rPr lang="en-US" sz="4400" b="1" u="sng" cap="small" dirty="0" smtClean="0">
                <a:solidFill>
                  <a:srgbClr val="FF0000"/>
                </a:solidFill>
                <a:latin typeface="+mj-lt"/>
              </a:rPr>
              <a:t>Discrimination</a:t>
            </a:r>
            <a:endParaRPr lang="en-US" sz="4400" b="1" u="sng" cap="small" dirty="0">
              <a:solidFill>
                <a:srgbClr val="FF0000"/>
              </a:solidFill>
              <a:latin typeface="+mj-lt"/>
            </a:endParaRPr>
          </a:p>
        </p:txBody>
      </p:sp>
      <p:pic>
        <p:nvPicPr>
          <p:cNvPr id="9" name="Content Placeholder 8"/>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5596283" y="2038482"/>
            <a:ext cx="5486400" cy="27810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169492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cap="small" dirty="0" smtClean="0"/>
              <a:t>What Caused The Separation?</a:t>
            </a:r>
            <a:endParaRPr lang="en-US" cap="small" dirty="0"/>
          </a:p>
        </p:txBody>
      </p:sp>
      <p:pic>
        <p:nvPicPr>
          <p:cNvPr id="6" name="Content Placeholder 5"/>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685800" y="2347668"/>
            <a:ext cx="5087938" cy="27436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Content Placeholder 6"/>
          <p:cNvSpPr>
            <a:spLocks noGrp="1"/>
          </p:cNvSpPr>
          <p:nvPr>
            <p:ph sz="quarter" idx="14"/>
          </p:nvPr>
        </p:nvSpPr>
        <p:spPr/>
        <p:txBody>
          <a:bodyPr anchor="ctr"/>
          <a:lstStyle/>
          <a:p>
            <a:pPr marL="0" lvl="0" indent="0" algn="ctr">
              <a:buClr>
                <a:srgbClr val="346492">
                  <a:lumMod val="60000"/>
                  <a:lumOff val="40000"/>
                </a:srgbClr>
              </a:buClr>
              <a:buNone/>
            </a:pPr>
            <a:r>
              <a:rPr lang="en-US" sz="4400" cap="small" dirty="0">
                <a:solidFill>
                  <a:srgbClr val="346492"/>
                </a:solidFill>
              </a:rPr>
              <a:t>Anglo-Irish Treaty of </a:t>
            </a:r>
            <a:r>
              <a:rPr lang="en-US" sz="4400" cap="small" dirty="0" smtClean="0">
                <a:solidFill>
                  <a:srgbClr val="346492"/>
                </a:solidFill>
              </a:rPr>
              <a:t>1921</a:t>
            </a:r>
            <a:endParaRPr lang="en-US" sz="4400" cap="small" dirty="0">
              <a:solidFill>
                <a:srgbClr val="346492"/>
              </a:solidFill>
            </a:endParaRPr>
          </a:p>
        </p:txBody>
      </p:sp>
    </p:spTree>
    <p:extLst>
      <p:ext uri="{BB962C8B-B14F-4D97-AF65-F5344CB8AC3E}">
        <p14:creationId xmlns:p14="http://schemas.microsoft.com/office/powerpoint/2010/main" val="2435227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cap="small" dirty="0" smtClean="0"/>
              <a:t>Solving the Conflict</a:t>
            </a:r>
            <a:endParaRPr lang="en-US" cap="small" dirty="0"/>
          </a:p>
        </p:txBody>
      </p:sp>
      <p:sp>
        <p:nvSpPr>
          <p:cNvPr id="4" name="Content Placeholder 3"/>
          <p:cNvSpPr>
            <a:spLocks noGrp="1"/>
          </p:cNvSpPr>
          <p:nvPr>
            <p:ph sz="quarter" idx="13"/>
          </p:nvPr>
        </p:nvSpPr>
        <p:spPr/>
        <p:txBody>
          <a:bodyPr anchor="ctr">
            <a:normAutofit/>
          </a:bodyPr>
          <a:lstStyle/>
          <a:p>
            <a:pPr marL="0" indent="0" algn="ctr">
              <a:lnSpc>
                <a:spcPct val="100000"/>
              </a:lnSpc>
              <a:spcBef>
                <a:spcPts val="0"/>
              </a:spcBef>
              <a:buNone/>
            </a:pPr>
            <a:r>
              <a:rPr lang="en-US" sz="4400" cap="small" dirty="0">
                <a:solidFill>
                  <a:schemeClr val="accent1"/>
                </a:solidFill>
                <a:latin typeface="+mj-lt"/>
                <a:ea typeface="+mj-ea"/>
                <a:cs typeface="+mj-cs"/>
              </a:rPr>
              <a:t>The </a:t>
            </a:r>
            <a:r>
              <a:rPr lang="en-US" sz="4400" cap="small" dirty="0">
                <a:solidFill>
                  <a:schemeClr val="accent1"/>
                </a:solidFill>
                <a:latin typeface="+mj-lt"/>
                <a:ea typeface="+mj-ea"/>
                <a:cs typeface="+mj-cs"/>
              </a:rPr>
              <a:t>Good</a:t>
            </a:r>
            <a:r>
              <a:rPr lang="en-US" sz="4400" cap="small" dirty="0">
                <a:solidFill>
                  <a:schemeClr val="accent1"/>
                </a:solidFill>
                <a:latin typeface="+mj-lt"/>
                <a:ea typeface="+mj-ea"/>
                <a:cs typeface="+mj-cs"/>
              </a:rPr>
              <a:t> Friday Agreement</a:t>
            </a:r>
            <a:endParaRPr lang="en-US" sz="4400" cap="small" dirty="0">
              <a:solidFill>
                <a:schemeClr val="accent1"/>
              </a:solidFill>
              <a:latin typeface="+mj-lt"/>
              <a:ea typeface="+mj-ea"/>
              <a:cs typeface="+mj-cs"/>
            </a:endParaRPr>
          </a:p>
        </p:txBody>
      </p:sp>
      <p:pic>
        <p:nvPicPr>
          <p:cNvPr id="6" name="Content Placeholder 5"/>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5994400" y="2316664"/>
            <a:ext cx="5086350" cy="28056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2519851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5500" cap="small" dirty="0" smtClean="0"/>
              <a:t>The Governing Structure of Northern Ireland</a:t>
            </a:r>
            <a:endParaRPr lang="en-US" sz="5500" cap="small" dirty="0"/>
          </a:p>
        </p:txBody>
      </p:sp>
      <p:sp>
        <p:nvSpPr>
          <p:cNvPr id="6" name="Text Placeholder 5"/>
          <p:cNvSpPr>
            <a:spLocks noGrp="1"/>
          </p:cNvSpPr>
          <p:nvPr>
            <p:ph type="body" idx="1"/>
          </p:nvPr>
        </p:nvSpPr>
        <p:spPr>
          <a:xfrm>
            <a:off x="685801" y="2063396"/>
            <a:ext cx="5088713" cy="679994"/>
          </a:xfrm>
          <a:ln>
            <a:solidFill>
              <a:schemeClr val="accent1"/>
            </a:solidFill>
          </a:ln>
        </p:spPr>
        <p:txBody>
          <a:bodyPr/>
          <a:lstStyle/>
          <a:p>
            <a:pPr algn="ctr"/>
            <a:r>
              <a:rPr lang="en-US" sz="3200" cap="small" dirty="0" smtClean="0"/>
              <a:t>The UK Government</a:t>
            </a:r>
            <a:endParaRPr lang="en-US" sz="3200" cap="small" dirty="0"/>
          </a:p>
        </p:txBody>
      </p:sp>
      <p:pic>
        <p:nvPicPr>
          <p:cNvPr id="11" name="Content Placeholder 10"/>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482583" y="2862263"/>
            <a:ext cx="3495148" cy="2513012"/>
          </a:xfrm>
        </p:spPr>
      </p:pic>
      <p:sp>
        <p:nvSpPr>
          <p:cNvPr id="7" name="Text Placeholder 6"/>
          <p:cNvSpPr>
            <a:spLocks noGrp="1"/>
          </p:cNvSpPr>
          <p:nvPr>
            <p:ph type="body" sz="quarter" idx="3"/>
          </p:nvPr>
        </p:nvSpPr>
        <p:spPr>
          <a:xfrm>
            <a:off x="5993969" y="2063396"/>
            <a:ext cx="5088713" cy="679994"/>
          </a:xfrm>
          <a:ln>
            <a:solidFill>
              <a:schemeClr val="accent1"/>
            </a:solidFill>
          </a:ln>
        </p:spPr>
        <p:txBody>
          <a:bodyPr/>
          <a:lstStyle/>
          <a:p>
            <a:pPr algn="ctr"/>
            <a:r>
              <a:rPr lang="en-US" sz="3200" cap="small" dirty="0" smtClean="0"/>
              <a:t>Northern Ireland Assembly</a:t>
            </a:r>
            <a:endParaRPr lang="en-US" sz="3200" cap="small" dirty="0"/>
          </a:p>
        </p:txBody>
      </p:sp>
      <p:pic>
        <p:nvPicPr>
          <p:cNvPr id="10" name="Content Placeholder 9"/>
          <p:cNvPicPr>
            <a:picLocks noGrp="1" noChangeAspect="1"/>
          </p:cNvPicPr>
          <p:nvPr>
            <p:ph sz="quarter" idx="14"/>
          </p:nvPr>
        </p:nvPicPr>
        <p:blipFill>
          <a:blip r:embed="rId4">
            <a:extLst>
              <a:ext uri="{28A0092B-C50C-407E-A947-70E740481C1C}">
                <a14:useLocalDpi xmlns:a14="http://schemas.microsoft.com/office/drawing/2010/main" val="0"/>
              </a:ext>
            </a:extLst>
          </a:blip>
          <a:stretch>
            <a:fillRect/>
          </a:stretch>
        </p:blipFill>
        <p:spPr>
          <a:xfrm>
            <a:off x="7130026" y="2862263"/>
            <a:ext cx="2816597" cy="2513012"/>
          </a:xfrm>
        </p:spPr>
      </p:pic>
    </p:spTree>
    <p:extLst>
      <p:ext uri="{BB962C8B-B14F-4D97-AF65-F5344CB8AC3E}">
        <p14:creationId xmlns:p14="http://schemas.microsoft.com/office/powerpoint/2010/main" val="1898007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cap="small" dirty="0" smtClean="0"/>
              <a:t>Taking a Look at the Implementation of The Good Friday Agreement</a:t>
            </a:r>
            <a:endParaRPr lang="en-US" sz="6000" b="1" cap="small" dirty="0"/>
          </a:p>
        </p:txBody>
      </p:sp>
      <p:sp>
        <p:nvSpPr>
          <p:cNvPr id="3" name="Text Placeholder 2"/>
          <p:cNvSpPr>
            <a:spLocks noGrp="1"/>
          </p:cNvSpPr>
          <p:nvPr>
            <p:ph type="body" idx="1"/>
          </p:nvPr>
        </p:nvSpPr>
        <p:spPr/>
        <p:txBody>
          <a:bodyPr>
            <a:normAutofit/>
          </a:bodyPr>
          <a:lstStyle/>
          <a:p>
            <a:r>
              <a:rPr lang="en-US" sz="2800" b="1" cap="small" spc="600" dirty="0" smtClean="0"/>
              <a:t>Successes and Failures</a:t>
            </a:r>
            <a:endParaRPr lang="en-US" sz="2800" b="1" cap="small" spc="600" dirty="0"/>
          </a:p>
        </p:txBody>
      </p:sp>
    </p:spTree>
    <p:extLst>
      <p:ext uri="{BB962C8B-B14F-4D97-AF65-F5344CB8AC3E}">
        <p14:creationId xmlns:p14="http://schemas.microsoft.com/office/powerpoint/2010/main" val="1933891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800" cap="small" dirty="0">
                <a:solidFill>
                  <a:srgbClr val="346492">
                    <a:lumMod val="60000"/>
                    <a:lumOff val="40000"/>
                  </a:srgbClr>
                </a:solidFill>
              </a:rPr>
              <a:t>Taking a Look at the </a:t>
            </a:r>
            <a:r>
              <a:rPr lang="en-US" sz="4800" b="1" u="sng" cap="small" dirty="0">
                <a:solidFill>
                  <a:srgbClr val="00B050"/>
                </a:solidFill>
              </a:rPr>
              <a:t>Successes</a:t>
            </a:r>
            <a:r>
              <a:rPr lang="en-US" sz="4800" cap="small" dirty="0">
                <a:solidFill>
                  <a:srgbClr val="346492">
                    <a:lumMod val="60000"/>
                    <a:lumOff val="40000"/>
                  </a:srgbClr>
                </a:solidFill>
              </a:rPr>
              <a:t> and Failures of The Good Friday Agreement</a:t>
            </a:r>
            <a:endParaRPr lang="en-US" sz="6000" cap="small" dirty="0"/>
          </a:p>
        </p:txBody>
      </p:sp>
      <p:sp>
        <p:nvSpPr>
          <p:cNvPr id="4" name="Content Placeholder 3"/>
          <p:cNvSpPr>
            <a:spLocks noGrp="1"/>
          </p:cNvSpPr>
          <p:nvPr>
            <p:ph sz="quarter" idx="13"/>
          </p:nvPr>
        </p:nvSpPr>
        <p:spPr/>
        <p:txBody>
          <a:bodyPr>
            <a:normAutofit/>
          </a:bodyPr>
          <a:lstStyle/>
          <a:p>
            <a:pPr>
              <a:lnSpc>
                <a:spcPct val="100000"/>
              </a:lnSpc>
            </a:pPr>
            <a:r>
              <a:rPr lang="en-US" sz="2800" cap="small" dirty="0" smtClean="0"/>
              <a:t>The Principle of Consent</a:t>
            </a:r>
          </a:p>
          <a:p>
            <a:pPr>
              <a:lnSpc>
                <a:spcPct val="100000"/>
              </a:lnSpc>
            </a:pPr>
            <a:r>
              <a:rPr lang="en-US" sz="2800" cap="small" dirty="0" smtClean="0"/>
              <a:t>The Northern Ireland Assembly and Executive</a:t>
            </a:r>
          </a:p>
          <a:p>
            <a:r>
              <a:rPr lang="en-US" sz="2800" cap="small" dirty="0"/>
              <a:t>Inclusion of Third Parties helped foster </a:t>
            </a:r>
            <a:r>
              <a:rPr lang="en-US" sz="2800" cap="small" dirty="0" smtClean="0"/>
              <a:t>coordination</a:t>
            </a:r>
            <a:endParaRPr lang="en-US" sz="2800" cap="small" dirty="0"/>
          </a:p>
          <a:p>
            <a:r>
              <a:rPr lang="en-US" sz="2800" cap="small" dirty="0" smtClean="0"/>
              <a:t>REDUCED </a:t>
            </a:r>
            <a:r>
              <a:rPr lang="en-US" sz="2800" cap="small" dirty="0"/>
              <a:t>VIOLENCE AND POLICING </a:t>
            </a:r>
            <a:r>
              <a:rPr lang="en-US" sz="2800" cap="small" dirty="0" smtClean="0"/>
              <a:t>REFORM</a:t>
            </a:r>
            <a:endParaRPr lang="en-US" sz="2800" cap="small" dirty="0"/>
          </a:p>
        </p:txBody>
      </p:sp>
    </p:spTree>
    <p:extLst>
      <p:ext uri="{BB962C8B-B14F-4D97-AF65-F5344CB8AC3E}">
        <p14:creationId xmlns:p14="http://schemas.microsoft.com/office/powerpoint/2010/main" val="33495915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800" cap="small" dirty="0" smtClean="0"/>
              <a:t>Taking a Look at the Successes and </a:t>
            </a:r>
            <a:r>
              <a:rPr lang="en-US" sz="4800" b="1" u="sng" cap="small" dirty="0" smtClean="0">
                <a:solidFill>
                  <a:srgbClr val="FF0000"/>
                </a:solidFill>
              </a:rPr>
              <a:t>Failures</a:t>
            </a:r>
            <a:r>
              <a:rPr lang="en-US" sz="4800" cap="small" dirty="0" smtClean="0"/>
              <a:t> of The Good Friday Agreement</a:t>
            </a:r>
            <a:endParaRPr lang="en-US" sz="4800" cap="small" dirty="0"/>
          </a:p>
        </p:txBody>
      </p:sp>
      <p:sp>
        <p:nvSpPr>
          <p:cNvPr id="4" name="Content Placeholder 3"/>
          <p:cNvSpPr>
            <a:spLocks noGrp="1"/>
          </p:cNvSpPr>
          <p:nvPr>
            <p:ph sz="quarter" idx="13"/>
          </p:nvPr>
        </p:nvSpPr>
        <p:spPr/>
        <p:txBody>
          <a:bodyPr>
            <a:noAutofit/>
          </a:bodyPr>
          <a:lstStyle/>
          <a:p>
            <a:pPr>
              <a:lnSpc>
                <a:spcPct val="100000"/>
              </a:lnSpc>
            </a:pPr>
            <a:r>
              <a:rPr lang="en-US" sz="2800" cap="small" dirty="0" smtClean="0"/>
              <a:t>A series of Assembly suspensions</a:t>
            </a:r>
          </a:p>
          <a:p>
            <a:pPr lvl="1">
              <a:lnSpc>
                <a:spcPct val="100000"/>
              </a:lnSpc>
            </a:pPr>
            <a:r>
              <a:rPr lang="en-US" sz="2400" cap="small" dirty="0"/>
              <a:t>FAILURES IN DECOMMISSIONING AND </a:t>
            </a:r>
            <a:r>
              <a:rPr lang="en-US" sz="2400" cap="small" dirty="0" smtClean="0"/>
              <a:t>SPOILERS</a:t>
            </a:r>
          </a:p>
          <a:p>
            <a:pPr>
              <a:lnSpc>
                <a:spcPct val="100000"/>
              </a:lnSpc>
            </a:pPr>
            <a:r>
              <a:rPr lang="en-US" sz="2800" cap="small" dirty="0"/>
              <a:t>The need for cross-community </a:t>
            </a:r>
            <a:r>
              <a:rPr lang="en-US" sz="2800" cap="small" dirty="0" smtClean="0"/>
              <a:t>majority</a:t>
            </a:r>
          </a:p>
          <a:p>
            <a:pPr>
              <a:lnSpc>
                <a:spcPct val="100000"/>
              </a:lnSpc>
            </a:pPr>
            <a:r>
              <a:rPr lang="en-US" sz="2800" cap="small" dirty="0" smtClean="0"/>
              <a:t>Third parties: Added work</a:t>
            </a:r>
            <a:endParaRPr lang="en-US" sz="2800" cap="small" dirty="0"/>
          </a:p>
          <a:p>
            <a:pPr>
              <a:lnSpc>
                <a:spcPct val="100000"/>
              </a:lnSpc>
            </a:pPr>
            <a:r>
              <a:rPr lang="en-US" sz="2800" cap="small" dirty="0" smtClean="0"/>
              <a:t>The </a:t>
            </a:r>
            <a:r>
              <a:rPr lang="en-US" sz="2800" cap="small" dirty="0"/>
              <a:t>replacement of combatants into </a:t>
            </a:r>
            <a:r>
              <a:rPr lang="en-US" sz="2800" cap="small" dirty="0" smtClean="0"/>
              <a:t>society</a:t>
            </a:r>
            <a:endParaRPr lang="en-US" sz="2800" cap="small" dirty="0"/>
          </a:p>
        </p:txBody>
      </p:sp>
    </p:spTree>
    <p:extLst>
      <p:ext uri="{BB962C8B-B14F-4D97-AF65-F5344CB8AC3E}">
        <p14:creationId xmlns:p14="http://schemas.microsoft.com/office/powerpoint/2010/main" val="4272797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cap="small" dirty="0" smtClean="0"/>
              <a:t>Northern Ireland Government: A Current Look</a:t>
            </a:r>
            <a:endParaRPr lang="en-US" cap="small" dirty="0"/>
          </a:p>
        </p:txBody>
      </p:sp>
      <p:sp>
        <p:nvSpPr>
          <p:cNvPr id="4" name="Content Placeholder 3"/>
          <p:cNvSpPr>
            <a:spLocks noGrp="1"/>
          </p:cNvSpPr>
          <p:nvPr>
            <p:ph sz="quarter" idx="13"/>
          </p:nvPr>
        </p:nvSpPr>
        <p:spPr/>
        <p:txBody>
          <a:bodyPr anchor="ctr">
            <a:normAutofit/>
          </a:bodyPr>
          <a:lstStyle/>
          <a:p>
            <a:pPr marL="0" indent="0" algn="ctr">
              <a:buNone/>
            </a:pPr>
            <a:r>
              <a:rPr lang="en-US" sz="4400" cap="small" dirty="0" smtClean="0">
                <a:solidFill>
                  <a:schemeClr val="accent1"/>
                </a:solidFill>
                <a:latin typeface="+mj-lt"/>
              </a:rPr>
              <a:t>Political Stability in Belfast unraveled in 2017</a:t>
            </a:r>
            <a:endParaRPr lang="en-US" sz="4400" cap="small" dirty="0">
              <a:solidFill>
                <a:schemeClr val="accent1"/>
              </a:solidFill>
              <a:latin typeface="+mj-lt"/>
            </a:endParaRPr>
          </a:p>
        </p:txBody>
      </p:sp>
      <p:pic>
        <p:nvPicPr>
          <p:cNvPr id="6" name="Content Placeholder 5"/>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5998619" y="2305199"/>
            <a:ext cx="5084064" cy="282758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012415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cap="small" dirty="0" smtClean="0"/>
              <a:t>Challenges in the Northern Ireland Peace Process</a:t>
            </a:r>
            <a:endParaRPr lang="en-US" cap="small" dirty="0"/>
          </a:p>
        </p:txBody>
      </p:sp>
      <p:sp>
        <p:nvSpPr>
          <p:cNvPr id="4" name="Content Placeholder 3"/>
          <p:cNvSpPr>
            <a:spLocks noGrp="1"/>
          </p:cNvSpPr>
          <p:nvPr>
            <p:ph sz="quarter" idx="13"/>
          </p:nvPr>
        </p:nvSpPr>
        <p:spPr/>
        <p:txBody>
          <a:bodyPr anchor="ctr"/>
          <a:lstStyle/>
          <a:p>
            <a:r>
              <a:rPr lang="en-US" cap="small" dirty="0" smtClean="0"/>
              <a:t>Language and Culture</a:t>
            </a:r>
          </a:p>
          <a:p>
            <a:r>
              <a:rPr lang="en-US" cap="small" dirty="0" smtClean="0"/>
              <a:t>Parades and Marches</a:t>
            </a:r>
          </a:p>
          <a:p>
            <a:r>
              <a:rPr lang="en-US" cap="small" dirty="0" smtClean="0"/>
              <a:t>Prosecuting those responsible for killings</a:t>
            </a:r>
          </a:p>
          <a:p>
            <a:r>
              <a:rPr lang="en-US" cap="small" dirty="0" smtClean="0"/>
              <a:t>Development of comprehensive approach in solving violence</a:t>
            </a:r>
          </a:p>
        </p:txBody>
      </p:sp>
      <p:pic>
        <p:nvPicPr>
          <p:cNvPr id="7" name="Content Placeholder 6"/>
          <p:cNvPicPr>
            <a:picLocks noGrp="1"/>
          </p:cNvPicPr>
          <p:nvPr>
            <p:ph sz="quarter" idx="14"/>
          </p:nvPr>
        </p:nvPicPr>
        <p:blipFill rotWithShape="1">
          <a:blip r:embed="rId3">
            <a:extLst>
              <a:ext uri="{28A0092B-C50C-407E-A947-70E740481C1C}">
                <a14:useLocalDpi xmlns:a14="http://schemas.microsoft.com/office/drawing/2010/main" val="0"/>
              </a:ext>
            </a:extLst>
          </a:blip>
          <a:srcRect t="3822" b="9809"/>
          <a:stretch/>
        </p:blipFill>
        <p:spPr>
          <a:xfrm>
            <a:off x="5998619" y="2287954"/>
            <a:ext cx="5084064" cy="28620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1787560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cap="small" dirty="0" smtClean="0"/>
              <a:t>Taking a Look at the Impact of Brexit</a:t>
            </a:r>
            <a:endParaRPr lang="en-US" cap="small" dirty="0"/>
          </a:p>
        </p:txBody>
      </p:sp>
      <p:pic>
        <p:nvPicPr>
          <p:cNvPr id="10" name="Content Placeholder 9"/>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685801" y="2327637"/>
            <a:ext cx="5087938" cy="27827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Content Placeholder 8"/>
          <p:cNvSpPr>
            <a:spLocks noGrp="1"/>
          </p:cNvSpPr>
          <p:nvPr>
            <p:ph sz="quarter" idx="14"/>
          </p:nvPr>
        </p:nvSpPr>
        <p:spPr/>
        <p:txBody>
          <a:bodyPr anchor="ctr"/>
          <a:lstStyle/>
          <a:p>
            <a:r>
              <a:rPr lang="en-US" cap="small" dirty="0" smtClean="0"/>
              <a:t>56% of the northerners voted for the UK to remain in the EU.</a:t>
            </a:r>
          </a:p>
          <a:p>
            <a:r>
              <a:rPr lang="en-US" cap="small" dirty="0" smtClean="0"/>
              <a:t>DUP alone among northerners in supporting Brexit.</a:t>
            </a:r>
          </a:p>
          <a:p>
            <a:r>
              <a:rPr lang="en-US" cap="small" dirty="0" smtClean="0"/>
              <a:t>Blair and </a:t>
            </a:r>
            <a:r>
              <a:rPr lang="en-US" cap="small" dirty="0" err="1" smtClean="0"/>
              <a:t>Varadkar</a:t>
            </a:r>
            <a:r>
              <a:rPr lang="en-US" cap="small" dirty="0" smtClean="0"/>
              <a:t>: “Brexit </a:t>
            </a:r>
            <a:r>
              <a:rPr lang="en-US" b="1" u="sng" cap="small" dirty="0" smtClean="0">
                <a:solidFill>
                  <a:srgbClr val="FF0000"/>
                </a:solidFill>
              </a:rPr>
              <a:t>threatens</a:t>
            </a:r>
            <a:r>
              <a:rPr lang="en-US" cap="small" dirty="0" smtClean="0">
                <a:solidFill>
                  <a:srgbClr val="FF0000"/>
                </a:solidFill>
              </a:rPr>
              <a:t> </a:t>
            </a:r>
            <a:r>
              <a:rPr lang="en-US" cap="small" dirty="0" smtClean="0"/>
              <a:t>peace process”</a:t>
            </a:r>
          </a:p>
        </p:txBody>
      </p:sp>
    </p:spTree>
    <p:extLst>
      <p:ext uri="{BB962C8B-B14F-4D97-AF65-F5344CB8AC3E}">
        <p14:creationId xmlns:p14="http://schemas.microsoft.com/office/powerpoint/2010/main" val="10237172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6D4E23-F409-4691-84CD-C0C52AD3F0C7}"/>
              </a:ext>
            </a:extLst>
          </p:cNvPr>
          <p:cNvSpPr>
            <a:spLocks noGrp="1"/>
          </p:cNvSpPr>
          <p:nvPr>
            <p:ph type="ctrTitle"/>
          </p:nvPr>
        </p:nvSpPr>
        <p:spPr>
          <a:xfrm>
            <a:off x="685801" y="595088"/>
            <a:ext cx="10662965" cy="1289222"/>
          </a:xfrm>
        </p:spPr>
        <p:txBody>
          <a:bodyPr>
            <a:noAutofit/>
          </a:bodyPr>
          <a:lstStyle/>
          <a:p>
            <a:r>
              <a:rPr lang="en-US" sz="4800" i="1" cap="small" dirty="0" smtClean="0"/>
              <a:t>A Timeline of the</a:t>
            </a:r>
            <a:br>
              <a:rPr lang="en-US" sz="4800" i="1" cap="small" dirty="0" smtClean="0"/>
            </a:br>
            <a:r>
              <a:rPr lang="en-US" sz="4800" i="1" cap="small" dirty="0" smtClean="0"/>
              <a:t>Northern Ireland Peace Process</a:t>
            </a:r>
            <a:endParaRPr lang="ru-RU" sz="4800" cap="small" dirty="0"/>
          </a:p>
        </p:txBody>
      </p:sp>
      <p:sp>
        <p:nvSpPr>
          <p:cNvPr id="4" name="Text Placeholder 3">
            <a:extLst>
              <a:ext uri="{FF2B5EF4-FFF2-40B4-BE49-F238E27FC236}">
                <a16:creationId xmlns:a16="http://schemas.microsoft.com/office/drawing/2014/main" xmlns="" id="{CFA04035-833F-47A3-9B42-8D3A786CD66E}"/>
              </a:ext>
            </a:extLst>
          </p:cNvPr>
          <p:cNvSpPr>
            <a:spLocks noGrp="1"/>
          </p:cNvSpPr>
          <p:nvPr>
            <p:ph type="body" sz="quarter" idx="14"/>
          </p:nvPr>
        </p:nvSpPr>
        <p:spPr/>
        <p:txBody>
          <a:bodyPr>
            <a:noAutofit/>
          </a:bodyPr>
          <a:lstStyle/>
          <a:p>
            <a:pPr algn="ctr"/>
            <a:r>
              <a:rPr lang="en-US" sz="1700" cap="small" dirty="0" smtClean="0">
                <a:solidFill>
                  <a:schemeClr val="tx1"/>
                </a:solidFill>
              </a:rPr>
              <a:t>18</a:t>
            </a:r>
            <a:r>
              <a:rPr lang="en-US" sz="1700" cap="small" baseline="30000" dirty="0" smtClean="0">
                <a:solidFill>
                  <a:schemeClr val="tx1"/>
                </a:solidFill>
              </a:rPr>
              <a:t>th</a:t>
            </a:r>
            <a:r>
              <a:rPr lang="en-US" sz="1700" cap="small" dirty="0" smtClean="0">
                <a:solidFill>
                  <a:schemeClr val="tx1"/>
                </a:solidFill>
              </a:rPr>
              <a:t> Century</a:t>
            </a:r>
            <a:endParaRPr lang="ru-RU" sz="1700" cap="small" dirty="0">
              <a:solidFill>
                <a:schemeClr val="tx1"/>
              </a:solidFill>
            </a:endParaRPr>
          </a:p>
        </p:txBody>
      </p:sp>
      <p:sp>
        <p:nvSpPr>
          <p:cNvPr id="9" name="Text Placeholder 8">
            <a:extLst>
              <a:ext uri="{FF2B5EF4-FFF2-40B4-BE49-F238E27FC236}">
                <a16:creationId xmlns:a16="http://schemas.microsoft.com/office/drawing/2014/main" xmlns="" id="{D627327C-3A41-4D1E-A5CE-D0A5F3281206}"/>
              </a:ext>
            </a:extLst>
          </p:cNvPr>
          <p:cNvSpPr>
            <a:spLocks noGrp="1"/>
          </p:cNvSpPr>
          <p:nvPr>
            <p:ph type="body" sz="quarter" idx="19"/>
          </p:nvPr>
        </p:nvSpPr>
        <p:spPr>
          <a:xfrm>
            <a:off x="999868" y="3182292"/>
            <a:ext cx="1863117" cy="368946"/>
          </a:xfrm>
          <a:ln w="19050">
            <a:solidFill>
              <a:schemeClr val="accent1"/>
            </a:solidFill>
            <a:prstDash val="lgDashDot"/>
          </a:ln>
        </p:spPr>
        <p:txBody>
          <a:bodyPr>
            <a:noAutofit/>
          </a:bodyPr>
          <a:lstStyle/>
          <a:p>
            <a:pPr algn="ctr"/>
            <a:r>
              <a:rPr lang="en-US" sz="1500" b="0" cap="small" dirty="0" smtClean="0">
                <a:solidFill>
                  <a:schemeClr val="accent3"/>
                </a:solidFill>
              </a:rPr>
              <a:t>The Protestants</a:t>
            </a:r>
            <a:endParaRPr lang="ru-RU" sz="1500" b="0" cap="small" dirty="0">
              <a:solidFill>
                <a:schemeClr val="accent3"/>
              </a:solidFill>
            </a:endParaRPr>
          </a:p>
        </p:txBody>
      </p:sp>
      <p:sp>
        <p:nvSpPr>
          <p:cNvPr id="23" name="Text Placeholder 22">
            <a:extLst>
              <a:ext uri="{FF2B5EF4-FFF2-40B4-BE49-F238E27FC236}">
                <a16:creationId xmlns:a16="http://schemas.microsoft.com/office/drawing/2014/main" xmlns="" id="{BE904312-F9B9-4F27-8665-50D0641FBE59}"/>
              </a:ext>
            </a:extLst>
          </p:cNvPr>
          <p:cNvSpPr>
            <a:spLocks noGrp="1"/>
          </p:cNvSpPr>
          <p:nvPr>
            <p:ph type="body" sz="quarter" idx="24"/>
          </p:nvPr>
        </p:nvSpPr>
        <p:spPr>
          <a:xfrm>
            <a:off x="999868" y="3545051"/>
            <a:ext cx="1863117" cy="1787087"/>
          </a:xfrm>
        </p:spPr>
        <p:txBody>
          <a:bodyPr anchor="ctr">
            <a:normAutofit/>
          </a:bodyPr>
          <a:lstStyle/>
          <a:p>
            <a:pPr marL="228600" indent="-228600">
              <a:lnSpc>
                <a:spcPct val="100000"/>
              </a:lnSpc>
              <a:spcBef>
                <a:spcPts val="0"/>
              </a:spcBef>
              <a:buFont typeface="Arial" panose="020B0604020202020204" pitchFamily="34" charset="0"/>
              <a:buChar char="•"/>
            </a:pPr>
            <a:r>
              <a:rPr lang="en-US" sz="1400" cap="small" dirty="0" smtClean="0"/>
              <a:t>Occupied 95% of North of Ireland</a:t>
            </a:r>
          </a:p>
          <a:p>
            <a:pPr>
              <a:lnSpc>
                <a:spcPct val="100000"/>
              </a:lnSpc>
              <a:spcBef>
                <a:spcPts val="0"/>
              </a:spcBef>
            </a:pPr>
            <a:endParaRPr lang="en-US" sz="1400" cap="small" dirty="0" smtClean="0"/>
          </a:p>
          <a:p>
            <a:pPr marL="228600" indent="-228600">
              <a:lnSpc>
                <a:spcPct val="100000"/>
              </a:lnSpc>
              <a:spcBef>
                <a:spcPts val="0"/>
              </a:spcBef>
              <a:buFont typeface="Arial" panose="020B0604020202020204" pitchFamily="34" charset="0"/>
              <a:buChar char="•"/>
            </a:pPr>
            <a:r>
              <a:rPr lang="en-US" sz="1400" cap="small" dirty="0" smtClean="0">
                <a:solidFill>
                  <a:schemeClr val="accent3"/>
                </a:solidFill>
              </a:rPr>
              <a:t>Oppressed Native Irish communities</a:t>
            </a:r>
            <a:endParaRPr lang="ru-RU" sz="1400" cap="small" dirty="0">
              <a:solidFill>
                <a:schemeClr val="accent3"/>
              </a:solidFill>
            </a:endParaRPr>
          </a:p>
        </p:txBody>
      </p:sp>
      <p:sp>
        <p:nvSpPr>
          <p:cNvPr id="5" name="Text Placeholder 4">
            <a:extLst>
              <a:ext uri="{FF2B5EF4-FFF2-40B4-BE49-F238E27FC236}">
                <a16:creationId xmlns:a16="http://schemas.microsoft.com/office/drawing/2014/main" xmlns="" id="{2B969FF3-8FFE-4E02-8E2A-BEDDF86909EC}"/>
              </a:ext>
            </a:extLst>
          </p:cNvPr>
          <p:cNvSpPr>
            <a:spLocks noGrp="1"/>
          </p:cNvSpPr>
          <p:nvPr>
            <p:ph type="body" sz="quarter" idx="15"/>
          </p:nvPr>
        </p:nvSpPr>
        <p:spPr/>
        <p:txBody>
          <a:bodyPr>
            <a:normAutofit/>
          </a:bodyPr>
          <a:lstStyle/>
          <a:p>
            <a:pPr algn="ctr"/>
            <a:r>
              <a:rPr lang="en-US" sz="1700" dirty="0" smtClean="0">
                <a:solidFill>
                  <a:schemeClr val="tx1"/>
                </a:solidFill>
              </a:rPr>
              <a:t>20</a:t>
            </a:r>
            <a:r>
              <a:rPr lang="en-US" sz="1700" baseline="30000" dirty="0" smtClean="0">
                <a:solidFill>
                  <a:schemeClr val="tx1"/>
                </a:solidFill>
              </a:rPr>
              <a:t>th</a:t>
            </a:r>
            <a:r>
              <a:rPr lang="en-US" sz="1700" dirty="0" smtClean="0">
                <a:solidFill>
                  <a:schemeClr val="tx1"/>
                </a:solidFill>
              </a:rPr>
              <a:t> </a:t>
            </a:r>
            <a:r>
              <a:rPr lang="en-US" sz="1700" cap="small" dirty="0" smtClean="0">
                <a:solidFill>
                  <a:schemeClr val="tx1"/>
                </a:solidFill>
              </a:rPr>
              <a:t>Century</a:t>
            </a:r>
            <a:endParaRPr lang="ru-RU" sz="1700" cap="small" dirty="0">
              <a:solidFill>
                <a:schemeClr val="tx1"/>
              </a:solidFill>
            </a:endParaRPr>
          </a:p>
        </p:txBody>
      </p:sp>
      <p:sp>
        <p:nvSpPr>
          <p:cNvPr id="10" name="Text Placeholder 9">
            <a:extLst>
              <a:ext uri="{FF2B5EF4-FFF2-40B4-BE49-F238E27FC236}">
                <a16:creationId xmlns:a16="http://schemas.microsoft.com/office/drawing/2014/main" xmlns="" id="{CD850A20-E11B-4BD8-8CD9-BF9B430BE6E0}"/>
              </a:ext>
            </a:extLst>
          </p:cNvPr>
          <p:cNvSpPr>
            <a:spLocks noGrp="1"/>
          </p:cNvSpPr>
          <p:nvPr>
            <p:ph type="body" sz="quarter" idx="20"/>
          </p:nvPr>
        </p:nvSpPr>
        <p:spPr>
          <a:xfrm>
            <a:off x="3085245" y="3164875"/>
            <a:ext cx="1865376" cy="368946"/>
          </a:xfrm>
          <a:ln w="19050">
            <a:solidFill>
              <a:schemeClr val="accent1"/>
            </a:solidFill>
            <a:prstDash val="lgDashDot"/>
          </a:ln>
        </p:spPr>
        <p:txBody>
          <a:bodyPr>
            <a:noAutofit/>
          </a:bodyPr>
          <a:lstStyle/>
          <a:p>
            <a:pPr algn="ctr"/>
            <a:r>
              <a:rPr lang="en-US" sz="1500" b="0" cap="small" dirty="0"/>
              <a:t>Treaty Of 1921</a:t>
            </a:r>
            <a:endParaRPr lang="ru-RU" sz="1500" b="0" cap="small" dirty="0"/>
          </a:p>
        </p:txBody>
      </p:sp>
      <p:sp>
        <p:nvSpPr>
          <p:cNvPr id="15" name="Text Placeholder 14">
            <a:extLst>
              <a:ext uri="{FF2B5EF4-FFF2-40B4-BE49-F238E27FC236}">
                <a16:creationId xmlns:a16="http://schemas.microsoft.com/office/drawing/2014/main" xmlns="" id="{EEF11A1D-EB73-4B08-8ADD-1B50D40FC186}"/>
              </a:ext>
            </a:extLst>
          </p:cNvPr>
          <p:cNvSpPr>
            <a:spLocks noGrp="1"/>
          </p:cNvSpPr>
          <p:nvPr>
            <p:ph type="body" sz="quarter" idx="25"/>
          </p:nvPr>
        </p:nvSpPr>
        <p:spPr>
          <a:xfrm>
            <a:off x="3093561" y="3533821"/>
            <a:ext cx="1865376" cy="1787086"/>
          </a:xfrm>
        </p:spPr>
        <p:txBody>
          <a:bodyPr anchor="ctr">
            <a:normAutofit/>
          </a:bodyPr>
          <a:lstStyle/>
          <a:p>
            <a:pPr marL="228600" indent="-228600">
              <a:lnSpc>
                <a:spcPct val="100000"/>
              </a:lnSpc>
              <a:spcBef>
                <a:spcPts val="0"/>
              </a:spcBef>
              <a:buFont typeface="Arial" panose="020B0604020202020204" pitchFamily="34" charset="0"/>
              <a:buChar char="•"/>
            </a:pPr>
            <a:r>
              <a:rPr lang="en-US" sz="1400" cap="small" dirty="0" smtClean="0"/>
              <a:t>Parted Ireland into two sections:</a:t>
            </a:r>
          </a:p>
          <a:p>
            <a:pPr marL="461963" lvl="1" indent="-227013">
              <a:lnSpc>
                <a:spcPct val="100000"/>
              </a:lnSpc>
              <a:spcBef>
                <a:spcPts val="0"/>
              </a:spcBef>
            </a:pPr>
            <a:r>
              <a:rPr lang="en-US" sz="1200" cap="small" dirty="0" smtClean="0"/>
              <a:t>6 predominantly protestant counties (North)</a:t>
            </a:r>
          </a:p>
          <a:p>
            <a:pPr marL="461963" lvl="1" indent="-227013">
              <a:lnSpc>
                <a:spcPct val="100000"/>
              </a:lnSpc>
              <a:spcBef>
                <a:spcPts val="0"/>
              </a:spcBef>
            </a:pPr>
            <a:r>
              <a:rPr lang="en-US" sz="1200" cap="small" dirty="0" smtClean="0"/>
              <a:t>26 mainly catholic counties (South)</a:t>
            </a:r>
          </a:p>
        </p:txBody>
      </p:sp>
      <p:sp>
        <p:nvSpPr>
          <p:cNvPr id="6" name="Text Placeholder 5">
            <a:extLst>
              <a:ext uri="{FF2B5EF4-FFF2-40B4-BE49-F238E27FC236}">
                <a16:creationId xmlns:a16="http://schemas.microsoft.com/office/drawing/2014/main" xmlns="" id="{1EB50FA0-8BDD-46C8-99F1-A2927A8655F8}"/>
              </a:ext>
            </a:extLst>
          </p:cNvPr>
          <p:cNvSpPr>
            <a:spLocks noGrp="1"/>
          </p:cNvSpPr>
          <p:nvPr>
            <p:ph type="body" sz="quarter" idx="16"/>
          </p:nvPr>
        </p:nvSpPr>
        <p:spPr/>
        <p:txBody>
          <a:bodyPr>
            <a:normAutofit/>
          </a:bodyPr>
          <a:lstStyle/>
          <a:p>
            <a:pPr algn="ctr"/>
            <a:r>
              <a:rPr lang="en-US" sz="1700" dirty="0" smtClean="0">
                <a:solidFill>
                  <a:schemeClr val="tx1"/>
                </a:solidFill>
              </a:rPr>
              <a:t>20</a:t>
            </a:r>
            <a:r>
              <a:rPr lang="en-US" sz="1700" baseline="30000" dirty="0" smtClean="0">
                <a:solidFill>
                  <a:schemeClr val="tx1"/>
                </a:solidFill>
              </a:rPr>
              <a:t>th</a:t>
            </a:r>
            <a:r>
              <a:rPr lang="en-US" sz="1700" dirty="0" smtClean="0">
                <a:solidFill>
                  <a:schemeClr val="tx1"/>
                </a:solidFill>
              </a:rPr>
              <a:t> </a:t>
            </a:r>
            <a:r>
              <a:rPr lang="en-US" sz="1700" cap="small" dirty="0" smtClean="0">
                <a:solidFill>
                  <a:schemeClr val="tx1"/>
                </a:solidFill>
              </a:rPr>
              <a:t>Century</a:t>
            </a:r>
            <a:endParaRPr lang="ru-RU" sz="1700" cap="small" dirty="0">
              <a:solidFill>
                <a:schemeClr val="tx1"/>
              </a:solidFill>
            </a:endParaRPr>
          </a:p>
        </p:txBody>
      </p:sp>
      <p:sp>
        <p:nvSpPr>
          <p:cNvPr id="11" name="Text Placeholder 10">
            <a:extLst>
              <a:ext uri="{FF2B5EF4-FFF2-40B4-BE49-F238E27FC236}">
                <a16:creationId xmlns:a16="http://schemas.microsoft.com/office/drawing/2014/main" xmlns="" id="{7BE427F9-9DA3-442F-9E6F-54A21B401D50}"/>
              </a:ext>
            </a:extLst>
          </p:cNvPr>
          <p:cNvSpPr>
            <a:spLocks noGrp="1"/>
          </p:cNvSpPr>
          <p:nvPr>
            <p:ph type="body" sz="quarter" idx="21"/>
          </p:nvPr>
        </p:nvSpPr>
        <p:spPr>
          <a:xfrm>
            <a:off x="5186177" y="3164875"/>
            <a:ext cx="1865376" cy="368946"/>
          </a:xfrm>
          <a:ln w="19050">
            <a:solidFill>
              <a:schemeClr val="accent1"/>
            </a:solidFill>
            <a:prstDash val="lgDashDot"/>
          </a:ln>
        </p:spPr>
        <p:txBody>
          <a:bodyPr>
            <a:noAutofit/>
          </a:bodyPr>
          <a:lstStyle/>
          <a:p>
            <a:pPr algn="ctr">
              <a:lnSpc>
                <a:spcPct val="100000"/>
              </a:lnSpc>
              <a:buClr>
                <a:schemeClr val="accent1">
                  <a:lumMod val="60000"/>
                  <a:lumOff val="40000"/>
                </a:schemeClr>
              </a:buClr>
              <a:buSzPct val="160000"/>
            </a:pPr>
            <a:r>
              <a:rPr lang="en-US" sz="1500" b="0" cap="small" dirty="0" smtClean="0"/>
              <a:t>Periods of Significant Violence</a:t>
            </a:r>
            <a:endParaRPr lang="ru-RU" sz="1500" b="0" cap="small" dirty="0"/>
          </a:p>
        </p:txBody>
      </p:sp>
      <p:sp>
        <p:nvSpPr>
          <p:cNvPr id="16" name="Text Placeholder 15">
            <a:extLst>
              <a:ext uri="{FF2B5EF4-FFF2-40B4-BE49-F238E27FC236}">
                <a16:creationId xmlns:a16="http://schemas.microsoft.com/office/drawing/2014/main" xmlns="" id="{16E9DC07-6080-4AF6-8CFB-03465BE57D46}"/>
              </a:ext>
            </a:extLst>
          </p:cNvPr>
          <p:cNvSpPr>
            <a:spLocks noGrp="1"/>
          </p:cNvSpPr>
          <p:nvPr>
            <p:ph type="body" sz="quarter" idx="26"/>
          </p:nvPr>
        </p:nvSpPr>
        <p:spPr>
          <a:xfrm>
            <a:off x="5181339" y="3545052"/>
            <a:ext cx="1865376" cy="1787086"/>
          </a:xfrm>
        </p:spPr>
        <p:txBody>
          <a:bodyPr anchor="ctr">
            <a:normAutofit/>
          </a:bodyPr>
          <a:lstStyle/>
          <a:p>
            <a:pPr marL="228600" lvl="0" indent="-228600">
              <a:lnSpc>
                <a:spcPct val="100000"/>
              </a:lnSpc>
              <a:spcBef>
                <a:spcPts val="0"/>
              </a:spcBef>
              <a:buClr>
                <a:srgbClr val="346492">
                  <a:lumMod val="60000"/>
                  <a:lumOff val="40000"/>
                </a:srgbClr>
              </a:buClr>
              <a:buSzPct val="160000"/>
              <a:buFont typeface="Arial" panose="020B0604020202020204" pitchFamily="34" charset="0"/>
              <a:buChar char="•"/>
            </a:pPr>
            <a:r>
              <a:rPr lang="en-US" sz="1400" cap="small" dirty="0" smtClean="0">
                <a:solidFill>
                  <a:schemeClr val="accent3"/>
                </a:solidFill>
              </a:rPr>
              <a:t>1920s, 1940s, 1950s: Catholic Nationalists of the South attempted a forced reunification</a:t>
            </a:r>
            <a:endParaRPr lang="ru-RU" sz="1400" cap="small" dirty="0">
              <a:solidFill>
                <a:schemeClr val="accent3"/>
              </a:solidFill>
            </a:endParaRPr>
          </a:p>
        </p:txBody>
      </p:sp>
      <p:sp>
        <p:nvSpPr>
          <p:cNvPr id="7" name="Text Placeholder 6">
            <a:extLst>
              <a:ext uri="{FF2B5EF4-FFF2-40B4-BE49-F238E27FC236}">
                <a16:creationId xmlns:a16="http://schemas.microsoft.com/office/drawing/2014/main" xmlns="" id="{53D9E183-E0BA-4EFB-909C-B21CDB329817}"/>
              </a:ext>
            </a:extLst>
          </p:cNvPr>
          <p:cNvSpPr>
            <a:spLocks noGrp="1"/>
          </p:cNvSpPr>
          <p:nvPr>
            <p:ph type="body" sz="quarter" idx="17"/>
          </p:nvPr>
        </p:nvSpPr>
        <p:spPr>
          <a:xfrm>
            <a:off x="7231050" y="2489256"/>
            <a:ext cx="1865376" cy="450850"/>
          </a:xfrm>
        </p:spPr>
        <p:txBody>
          <a:bodyPr>
            <a:normAutofit/>
          </a:bodyPr>
          <a:lstStyle/>
          <a:p>
            <a:pPr algn="ctr"/>
            <a:r>
              <a:rPr lang="en-US" sz="1700" cap="small" dirty="0" smtClean="0">
                <a:solidFill>
                  <a:schemeClr val="tx1"/>
                </a:solidFill>
              </a:rPr>
              <a:t>20</a:t>
            </a:r>
            <a:r>
              <a:rPr lang="en-US" sz="1700" cap="small" baseline="30000" dirty="0" smtClean="0">
                <a:solidFill>
                  <a:schemeClr val="tx1"/>
                </a:solidFill>
              </a:rPr>
              <a:t>th</a:t>
            </a:r>
            <a:r>
              <a:rPr lang="en-US" sz="1700" cap="small" dirty="0" smtClean="0">
                <a:solidFill>
                  <a:schemeClr val="tx1"/>
                </a:solidFill>
              </a:rPr>
              <a:t> </a:t>
            </a:r>
            <a:r>
              <a:rPr lang="en-US" sz="1700" cap="small" dirty="0" smtClean="0">
                <a:solidFill>
                  <a:schemeClr val="tx1"/>
                </a:solidFill>
              </a:rPr>
              <a:t>Century</a:t>
            </a:r>
            <a:endParaRPr lang="ru-RU" sz="1700" cap="small" dirty="0">
              <a:solidFill>
                <a:schemeClr val="tx1"/>
              </a:solidFill>
            </a:endParaRPr>
          </a:p>
        </p:txBody>
      </p:sp>
      <p:sp>
        <p:nvSpPr>
          <p:cNvPr id="12" name="Text Placeholder 11">
            <a:extLst>
              <a:ext uri="{FF2B5EF4-FFF2-40B4-BE49-F238E27FC236}">
                <a16:creationId xmlns:a16="http://schemas.microsoft.com/office/drawing/2014/main" xmlns="" id="{245462CD-F97C-4BB7-AF35-E94CC365952F}"/>
              </a:ext>
            </a:extLst>
          </p:cNvPr>
          <p:cNvSpPr>
            <a:spLocks noGrp="1"/>
          </p:cNvSpPr>
          <p:nvPr>
            <p:ph type="body" sz="quarter" idx="22"/>
          </p:nvPr>
        </p:nvSpPr>
        <p:spPr>
          <a:xfrm>
            <a:off x="7252077" y="3176106"/>
            <a:ext cx="1865376" cy="368946"/>
          </a:xfrm>
          <a:ln w="19050">
            <a:solidFill>
              <a:schemeClr val="accent1"/>
            </a:solidFill>
            <a:prstDash val="lgDashDot"/>
          </a:ln>
        </p:spPr>
        <p:txBody>
          <a:bodyPr>
            <a:noAutofit/>
          </a:bodyPr>
          <a:lstStyle/>
          <a:p>
            <a:pPr algn="ctr">
              <a:lnSpc>
                <a:spcPct val="100000"/>
              </a:lnSpc>
              <a:spcBef>
                <a:spcPts val="0"/>
              </a:spcBef>
              <a:buClr>
                <a:schemeClr val="accent1">
                  <a:lumMod val="60000"/>
                  <a:lumOff val="40000"/>
                </a:schemeClr>
              </a:buClr>
              <a:buSzPct val="160000"/>
            </a:pPr>
            <a:r>
              <a:rPr lang="en-US" sz="1500" b="0" cap="small" dirty="0" smtClean="0"/>
              <a:t>1960s to 90s: The Troubles</a:t>
            </a:r>
            <a:endParaRPr lang="ru-RU" sz="1500" b="0" cap="small" dirty="0"/>
          </a:p>
        </p:txBody>
      </p:sp>
      <p:sp>
        <p:nvSpPr>
          <p:cNvPr id="17" name="Text Placeholder 16">
            <a:extLst>
              <a:ext uri="{FF2B5EF4-FFF2-40B4-BE49-F238E27FC236}">
                <a16:creationId xmlns:a16="http://schemas.microsoft.com/office/drawing/2014/main" xmlns="" id="{DF398F53-954F-4FC0-88A5-32A456A33D3B}"/>
              </a:ext>
            </a:extLst>
          </p:cNvPr>
          <p:cNvSpPr>
            <a:spLocks noGrp="1"/>
          </p:cNvSpPr>
          <p:nvPr>
            <p:ph type="body" sz="quarter" idx="27"/>
          </p:nvPr>
        </p:nvSpPr>
        <p:spPr>
          <a:xfrm>
            <a:off x="7247239" y="3545052"/>
            <a:ext cx="1865376" cy="1787086"/>
          </a:xfrm>
        </p:spPr>
        <p:txBody>
          <a:bodyPr anchor="ctr">
            <a:normAutofit lnSpcReduction="10000"/>
          </a:bodyPr>
          <a:lstStyle/>
          <a:p>
            <a:pPr marL="228600" lvl="0" indent="-228600">
              <a:lnSpc>
                <a:spcPct val="110000"/>
              </a:lnSpc>
              <a:spcBef>
                <a:spcPts val="0"/>
              </a:spcBef>
              <a:buClr>
                <a:srgbClr val="346492">
                  <a:lumMod val="60000"/>
                  <a:lumOff val="40000"/>
                </a:srgbClr>
              </a:buClr>
              <a:buSzPct val="160000"/>
              <a:buFont typeface="Arial" panose="020B0604020202020204" pitchFamily="34" charset="0"/>
              <a:buChar char="•"/>
            </a:pPr>
            <a:r>
              <a:rPr lang="en-US" sz="1400" cap="small" dirty="0" smtClean="0">
                <a:solidFill>
                  <a:srgbClr val="538C79"/>
                </a:solidFill>
              </a:rPr>
              <a:t>Most sustained period of violence</a:t>
            </a:r>
          </a:p>
          <a:p>
            <a:pPr lvl="0">
              <a:lnSpc>
                <a:spcPct val="110000"/>
              </a:lnSpc>
              <a:spcBef>
                <a:spcPts val="0"/>
              </a:spcBef>
              <a:buClr>
                <a:srgbClr val="346492">
                  <a:lumMod val="60000"/>
                  <a:lumOff val="40000"/>
                </a:srgbClr>
              </a:buClr>
              <a:buSzPct val="160000"/>
            </a:pPr>
            <a:endParaRPr lang="en-US" sz="1000" cap="small" dirty="0" smtClean="0">
              <a:solidFill>
                <a:srgbClr val="538C79"/>
              </a:solidFill>
            </a:endParaRPr>
          </a:p>
          <a:p>
            <a:pPr marL="228600" lvl="0" indent="-228600">
              <a:lnSpc>
                <a:spcPct val="110000"/>
              </a:lnSpc>
              <a:spcBef>
                <a:spcPts val="0"/>
              </a:spcBef>
              <a:buClr>
                <a:srgbClr val="346492">
                  <a:lumMod val="60000"/>
                  <a:lumOff val="40000"/>
                </a:srgbClr>
              </a:buClr>
              <a:buSzPct val="160000"/>
              <a:buFont typeface="Arial" panose="020B0604020202020204" pitchFamily="34" charset="0"/>
              <a:buChar char="•"/>
            </a:pPr>
            <a:r>
              <a:rPr lang="en-US" sz="1400" cap="small" dirty="0" smtClean="0">
                <a:solidFill>
                  <a:srgbClr val="538C79"/>
                </a:solidFill>
              </a:rPr>
              <a:t>Catholics’ claims of discrimination by Protestants resulted to civil rights campaign</a:t>
            </a:r>
            <a:endParaRPr lang="ru-RU" sz="1400" cap="small" dirty="0">
              <a:solidFill>
                <a:srgbClr val="538C79"/>
              </a:solidFill>
            </a:endParaRPr>
          </a:p>
        </p:txBody>
      </p:sp>
      <p:sp>
        <p:nvSpPr>
          <p:cNvPr id="8" name="Text Placeholder 7">
            <a:extLst>
              <a:ext uri="{FF2B5EF4-FFF2-40B4-BE49-F238E27FC236}">
                <a16:creationId xmlns:a16="http://schemas.microsoft.com/office/drawing/2014/main" xmlns="" id="{6D2C7FD2-2A48-41BD-B107-E8DDA37CB1E0}"/>
              </a:ext>
            </a:extLst>
          </p:cNvPr>
          <p:cNvSpPr>
            <a:spLocks noGrp="1"/>
          </p:cNvSpPr>
          <p:nvPr>
            <p:ph type="body" sz="quarter" idx="18"/>
          </p:nvPr>
        </p:nvSpPr>
        <p:spPr>
          <a:xfrm>
            <a:off x="9308111" y="2489256"/>
            <a:ext cx="1865376" cy="450850"/>
          </a:xfrm>
        </p:spPr>
        <p:txBody>
          <a:bodyPr/>
          <a:lstStyle/>
          <a:p>
            <a:pPr algn="ctr"/>
            <a:r>
              <a:rPr lang="en-US" sz="1700" cap="small" dirty="0">
                <a:solidFill>
                  <a:schemeClr val="tx1"/>
                </a:solidFill>
              </a:rPr>
              <a:t>20</a:t>
            </a:r>
            <a:r>
              <a:rPr lang="en-US" sz="1700" cap="small" baseline="30000" dirty="0">
                <a:solidFill>
                  <a:schemeClr val="tx1"/>
                </a:solidFill>
              </a:rPr>
              <a:t>th</a:t>
            </a:r>
            <a:r>
              <a:rPr lang="en-US" sz="1700" cap="small" dirty="0">
                <a:solidFill>
                  <a:schemeClr val="tx1"/>
                </a:solidFill>
              </a:rPr>
              <a:t> </a:t>
            </a:r>
            <a:r>
              <a:rPr lang="en-US" sz="1700" cap="small" dirty="0" smtClean="0">
                <a:solidFill>
                  <a:schemeClr val="tx1"/>
                </a:solidFill>
              </a:rPr>
              <a:t>Century</a:t>
            </a:r>
            <a:endParaRPr lang="ru-RU" sz="1700" cap="small" dirty="0">
              <a:solidFill>
                <a:schemeClr val="tx1"/>
              </a:solidFill>
            </a:endParaRPr>
          </a:p>
        </p:txBody>
      </p:sp>
      <p:sp>
        <p:nvSpPr>
          <p:cNvPr id="13" name="Text Placeholder 12">
            <a:extLst>
              <a:ext uri="{FF2B5EF4-FFF2-40B4-BE49-F238E27FC236}">
                <a16:creationId xmlns:a16="http://schemas.microsoft.com/office/drawing/2014/main" xmlns="" id="{81F78730-06AC-4CBB-B56A-013A42F5F6EC}"/>
              </a:ext>
            </a:extLst>
          </p:cNvPr>
          <p:cNvSpPr>
            <a:spLocks noGrp="1"/>
          </p:cNvSpPr>
          <p:nvPr>
            <p:ph type="body" sz="quarter" idx="23"/>
          </p:nvPr>
        </p:nvSpPr>
        <p:spPr>
          <a:xfrm>
            <a:off x="9308111" y="3176106"/>
            <a:ext cx="1865376" cy="368946"/>
          </a:xfrm>
          <a:ln w="19050">
            <a:solidFill>
              <a:schemeClr val="accent1"/>
            </a:solidFill>
            <a:prstDash val="lgDashDot"/>
          </a:ln>
        </p:spPr>
        <p:txBody>
          <a:bodyPr/>
          <a:lstStyle/>
          <a:p>
            <a:pPr algn="ctr"/>
            <a:r>
              <a:rPr lang="en-US" dirty="0" smtClean="0">
                <a:solidFill>
                  <a:schemeClr val="accent3"/>
                </a:solidFill>
              </a:rPr>
              <a:t>1972</a:t>
            </a:r>
            <a:endParaRPr lang="ru-RU" dirty="0">
              <a:solidFill>
                <a:schemeClr val="accent3"/>
              </a:solidFill>
            </a:endParaRPr>
          </a:p>
        </p:txBody>
      </p:sp>
      <p:sp>
        <p:nvSpPr>
          <p:cNvPr id="18" name="Text Placeholder 17">
            <a:extLst>
              <a:ext uri="{FF2B5EF4-FFF2-40B4-BE49-F238E27FC236}">
                <a16:creationId xmlns:a16="http://schemas.microsoft.com/office/drawing/2014/main" xmlns="" id="{4DD7473F-5C97-4494-8F24-D313570F369B}"/>
              </a:ext>
            </a:extLst>
          </p:cNvPr>
          <p:cNvSpPr>
            <a:spLocks noGrp="1"/>
          </p:cNvSpPr>
          <p:nvPr>
            <p:ph type="body" sz="quarter" idx="28"/>
          </p:nvPr>
        </p:nvSpPr>
        <p:spPr>
          <a:xfrm>
            <a:off x="9308111" y="3545051"/>
            <a:ext cx="1865376" cy="1787087"/>
          </a:xfrm>
        </p:spPr>
        <p:txBody>
          <a:bodyPr>
            <a:normAutofit fontScale="85000" lnSpcReduction="20000"/>
          </a:bodyPr>
          <a:lstStyle/>
          <a:p>
            <a:pPr marL="228600" lvl="0" indent="-228600">
              <a:lnSpc>
                <a:spcPct val="120000"/>
              </a:lnSpc>
              <a:spcBef>
                <a:spcPts val="0"/>
              </a:spcBef>
              <a:buClr>
                <a:srgbClr val="346492">
                  <a:lumMod val="60000"/>
                  <a:lumOff val="40000"/>
                </a:srgbClr>
              </a:buClr>
              <a:buSzPct val="160000"/>
              <a:buFont typeface="Arial" panose="020B0604020202020204" pitchFamily="34" charset="0"/>
              <a:buChar char="•"/>
            </a:pPr>
            <a:r>
              <a:rPr lang="en-US" sz="1600" cap="small" dirty="0" smtClean="0">
                <a:solidFill>
                  <a:srgbClr val="538C79"/>
                </a:solidFill>
              </a:rPr>
              <a:t>Stormont Government (ruling gov’t of north of Ireland)</a:t>
            </a:r>
          </a:p>
          <a:p>
            <a:pPr lvl="0">
              <a:lnSpc>
                <a:spcPct val="120000"/>
              </a:lnSpc>
              <a:spcBef>
                <a:spcPts val="0"/>
              </a:spcBef>
              <a:buClr>
                <a:srgbClr val="346492">
                  <a:lumMod val="60000"/>
                  <a:lumOff val="40000"/>
                </a:srgbClr>
              </a:buClr>
              <a:buSzPct val="160000"/>
            </a:pPr>
            <a:endParaRPr lang="en-US" sz="1600" cap="small" dirty="0" smtClean="0">
              <a:solidFill>
                <a:srgbClr val="538C79"/>
              </a:solidFill>
            </a:endParaRPr>
          </a:p>
          <a:p>
            <a:pPr marL="228600" lvl="0" indent="-228600">
              <a:lnSpc>
                <a:spcPct val="110000"/>
              </a:lnSpc>
              <a:spcBef>
                <a:spcPts val="0"/>
              </a:spcBef>
              <a:buClr>
                <a:srgbClr val="346492">
                  <a:lumMod val="60000"/>
                  <a:lumOff val="40000"/>
                </a:srgbClr>
              </a:buClr>
              <a:buSzPct val="160000"/>
              <a:buFont typeface="Arial" panose="020B0604020202020204" pitchFamily="34" charset="0"/>
              <a:buChar char="•"/>
            </a:pPr>
            <a:r>
              <a:rPr lang="en-US" sz="1600" cap="small" dirty="0" smtClean="0">
                <a:solidFill>
                  <a:srgbClr val="538C79"/>
                </a:solidFill>
              </a:rPr>
              <a:t>North of Ireland became directly ruled from London</a:t>
            </a:r>
          </a:p>
        </p:txBody>
      </p:sp>
    </p:spTree>
    <p:extLst>
      <p:ext uri="{BB962C8B-B14F-4D97-AF65-F5344CB8AC3E}">
        <p14:creationId xmlns:p14="http://schemas.microsoft.com/office/powerpoint/2010/main" val="38826724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xmlns="" id="{186D4E23-F409-4691-84CD-C0C52AD3F0C7}"/>
              </a:ext>
            </a:extLst>
          </p:cNvPr>
          <p:cNvSpPr txBox="1">
            <a:spLocks/>
          </p:cNvSpPr>
          <p:nvPr/>
        </p:nvSpPr>
        <p:spPr>
          <a:xfrm>
            <a:off x="685801" y="595088"/>
            <a:ext cx="10662965" cy="1289222"/>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4400" b="1" kern="1200" cap="all" baseline="0">
                <a:solidFill>
                  <a:schemeClr val="accent1"/>
                </a:solidFill>
                <a:effectLst/>
                <a:latin typeface="+mj-lt"/>
                <a:ea typeface="+mj-ea"/>
                <a:cs typeface="+mj-cs"/>
              </a:defRPr>
            </a:lvl1pPr>
          </a:lstStyle>
          <a:p>
            <a:r>
              <a:rPr lang="en-US" sz="4800" i="1" cap="small" dirty="0" smtClean="0"/>
              <a:t>A Timeline of the</a:t>
            </a:r>
            <a:br>
              <a:rPr lang="en-US" sz="4800" i="1" cap="small" dirty="0" smtClean="0"/>
            </a:br>
            <a:r>
              <a:rPr lang="en-US" sz="4800" i="1" cap="small" dirty="0" smtClean="0"/>
              <a:t>Northern Ireland Peace Process</a:t>
            </a:r>
            <a:endParaRPr lang="ru-RU" sz="4800" cap="small" dirty="0"/>
          </a:p>
        </p:txBody>
      </p:sp>
      <p:sp>
        <p:nvSpPr>
          <p:cNvPr id="4" name="Text Placeholder 3">
            <a:extLst>
              <a:ext uri="{FF2B5EF4-FFF2-40B4-BE49-F238E27FC236}">
                <a16:creationId xmlns:a16="http://schemas.microsoft.com/office/drawing/2014/main" xmlns="" id="{CFA04035-833F-47A3-9B42-8D3A786CD66E}"/>
              </a:ext>
            </a:extLst>
          </p:cNvPr>
          <p:cNvSpPr>
            <a:spLocks noGrp="1"/>
          </p:cNvSpPr>
          <p:nvPr>
            <p:ph type="body" sz="quarter" idx="14"/>
          </p:nvPr>
        </p:nvSpPr>
        <p:spPr/>
        <p:txBody>
          <a:bodyPr>
            <a:noAutofit/>
          </a:bodyPr>
          <a:lstStyle/>
          <a:p>
            <a:pPr algn="ctr"/>
            <a:r>
              <a:rPr lang="en-US" sz="1700" cap="small" dirty="0" smtClean="0">
                <a:solidFill>
                  <a:schemeClr val="tx1"/>
                </a:solidFill>
              </a:rPr>
              <a:t>20</a:t>
            </a:r>
            <a:r>
              <a:rPr lang="en-US" sz="1700" cap="small" baseline="30000" dirty="0" smtClean="0">
                <a:solidFill>
                  <a:schemeClr val="tx1"/>
                </a:solidFill>
              </a:rPr>
              <a:t>th</a:t>
            </a:r>
            <a:r>
              <a:rPr lang="en-US" sz="1700" cap="small" dirty="0" smtClean="0">
                <a:solidFill>
                  <a:schemeClr val="tx1"/>
                </a:solidFill>
              </a:rPr>
              <a:t> Century</a:t>
            </a:r>
            <a:endParaRPr lang="ru-RU" sz="1700" cap="small" dirty="0">
              <a:solidFill>
                <a:schemeClr val="tx1"/>
              </a:solidFill>
            </a:endParaRPr>
          </a:p>
        </p:txBody>
      </p:sp>
      <p:sp>
        <p:nvSpPr>
          <p:cNvPr id="9" name="Text Placeholder 8">
            <a:extLst>
              <a:ext uri="{FF2B5EF4-FFF2-40B4-BE49-F238E27FC236}">
                <a16:creationId xmlns:a16="http://schemas.microsoft.com/office/drawing/2014/main" xmlns="" id="{D627327C-3A41-4D1E-A5CE-D0A5F3281206}"/>
              </a:ext>
            </a:extLst>
          </p:cNvPr>
          <p:cNvSpPr>
            <a:spLocks noGrp="1"/>
          </p:cNvSpPr>
          <p:nvPr>
            <p:ph type="body" sz="quarter" idx="19"/>
          </p:nvPr>
        </p:nvSpPr>
        <p:spPr>
          <a:xfrm>
            <a:off x="999868" y="3182292"/>
            <a:ext cx="1863117" cy="368946"/>
          </a:xfrm>
          <a:ln w="19050">
            <a:solidFill>
              <a:schemeClr val="accent1"/>
            </a:solidFill>
            <a:prstDash val="lgDashDot"/>
          </a:ln>
        </p:spPr>
        <p:txBody>
          <a:bodyPr>
            <a:noAutofit/>
          </a:bodyPr>
          <a:lstStyle/>
          <a:p>
            <a:pPr algn="ctr">
              <a:lnSpc>
                <a:spcPct val="100000"/>
              </a:lnSpc>
              <a:spcBef>
                <a:spcPts val="0"/>
              </a:spcBef>
            </a:pPr>
            <a:r>
              <a:rPr lang="en-US" sz="1300" b="0" cap="small" dirty="0" smtClean="0">
                <a:solidFill>
                  <a:schemeClr val="accent3"/>
                </a:solidFill>
              </a:rPr>
              <a:t>1998: </a:t>
            </a:r>
            <a:r>
              <a:rPr lang="en-US" sz="1400" b="0" cap="small" dirty="0" smtClean="0">
                <a:solidFill>
                  <a:schemeClr val="accent3"/>
                </a:solidFill>
              </a:rPr>
              <a:t>The Good Friday Agreement</a:t>
            </a:r>
            <a:endParaRPr lang="ru-RU" sz="1400" b="0" cap="small" dirty="0">
              <a:solidFill>
                <a:schemeClr val="accent3"/>
              </a:solidFill>
            </a:endParaRPr>
          </a:p>
        </p:txBody>
      </p:sp>
      <p:sp>
        <p:nvSpPr>
          <p:cNvPr id="23" name="Text Placeholder 22">
            <a:extLst>
              <a:ext uri="{FF2B5EF4-FFF2-40B4-BE49-F238E27FC236}">
                <a16:creationId xmlns:a16="http://schemas.microsoft.com/office/drawing/2014/main" xmlns="" id="{BE904312-F9B9-4F27-8665-50D0641FBE59}"/>
              </a:ext>
            </a:extLst>
          </p:cNvPr>
          <p:cNvSpPr>
            <a:spLocks noGrp="1"/>
          </p:cNvSpPr>
          <p:nvPr>
            <p:ph type="body" sz="quarter" idx="24"/>
          </p:nvPr>
        </p:nvSpPr>
        <p:spPr>
          <a:xfrm>
            <a:off x="999868" y="3545051"/>
            <a:ext cx="1863117" cy="1787087"/>
          </a:xfrm>
        </p:spPr>
        <p:txBody>
          <a:bodyPr anchor="ctr">
            <a:normAutofit fontScale="92500" lnSpcReduction="20000"/>
          </a:bodyPr>
          <a:lstStyle/>
          <a:p>
            <a:pPr marL="228600" indent="-228600">
              <a:lnSpc>
                <a:spcPct val="100000"/>
              </a:lnSpc>
              <a:spcBef>
                <a:spcPts val="0"/>
              </a:spcBef>
              <a:buFont typeface="Arial" panose="020B0604020202020204" pitchFamily="34" charset="0"/>
              <a:buChar char="•"/>
            </a:pPr>
            <a:r>
              <a:rPr lang="en-US" sz="1400" cap="small" dirty="0" smtClean="0"/>
              <a:t>Northern Ireland Assembly was created</a:t>
            </a:r>
          </a:p>
          <a:p>
            <a:pPr>
              <a:lnSpc>
                <a:spcPct val="100000"/>
              </a:lnSpc>
              <a:spcBef>
                <a:spcPts val="0"/>
              </a:spcBef>
            </a:pPr>
            <a:endParaRPr lang="en-US" sz="1100" cap="small" dirty="0" smtClean="0"/>
          </a:p>
          <a:p>
            <a:pPr marL="228600" indent="-228600">
              <a:lnSpc>
                <a:spcPct val="100000"/>
              </a:lnSpc>
              <a:spcBef>
                <a:spcPts val="0"/>
              </a:spcBef>
              <a:buFont typeface="Arial" panose="020B0604020202020204" pitchFamily="34" charset="0"/>
              <a:buChar char="•"/>
            </a:pPr>
            <a:r>
              <a:rPr lang="en-US" sz="1400" cap="small" dirty="0" smtClean="0">
                <a:solidFill>
                  <a:schemeClr val="accent3"/>
                </a:solidFill>
              </a:rPr>
              <a:t>Protestant Unionist David Trimble becomes First Minister, resigns 2001 but reelected again</a:t>
            </a:r>
          </a:p>
        </p:txBody>
      </p:sp>
      <p:sp>
        <p:nvSpPr>
          <p:cNvPr id="5" name="Text Placeholder 4">
            <a:extLst>
              <a:ext uri="{FF2B5EF4-FFF2-40B4-BE49-F238E27FC236}">
                <a16:creationId xmlns:a16="http://schemas.microsoft.com/office/drawing/2014/main" xmlns="" id="{2B969FF3-8FFE-4E02-8E2A-BEDDF86909EC}"/>
              </a:ext>
            </a:extLst>
          </p:cNvPr>
          <p:cNvSpPr>
            <a:spLocks noGrp="1"/>
          </p:cNvSpPr>
          <p:nvPr>
            <p:ph type="body" sz="quarter" idx="15"/>
          </p:nvPr>
        </p:nvSpPr>
        <p:spPr/>
        <p:txBody>
          <a:bodyPr>
            <a:normAutofit/>
          </a:bodyPr>
          <a:lstStyle/>
          <a:p>
            <a:pPr algn="ctr"/>
            <a:r>
              <a:rPr lang="en-US" sz="1700" dirty="0" smtClean="0">
                <a:solidFill>
                  <a:schemeClr val="tx1"/>
                </a:solidFill>
              </a:rPr>
              <a:t>20</a:t>
            </a:r>
            <a:r>
              <a:rPr lang="en-US" sz="1700" baseline="30000" dirty="0" smtClean="0">
                <a:solidFill>
                  <a:schemeClr val="tx1"/>
                </a:solidFill>
              </a:rPr>
              <a:t>th</a:t>
            </a:r>
            <a:r>
              <a:rPr lang="en-US" sz="1700" dirty="0" smtClean="0">
                <a:solidFill>
                  <a:schemeClr val="tx1"/>
                </a:solidFill>
              </a:rPr>
              <a:t> </a:t>
            </a:r>
            <a:r>
              <a:rPr lang="en-US" sz="1700" cap="small" dirty="0" smtClean="0">
                <a:solidFill>
                  <a:schemeClr val="tx1"/>
                </a:solidFill>
              </a:rPr>
              <a:t>Century</a:t>
            </a:r>
            <a:endParaRPr lang="ru-RU" sz="1700" cap="small" dirty="0">
              <a:solidFill>
                <a:schemeClr val="tx1"/>
              </a:solidFill>
            </a:endParaRPr>
          </a:p>
        </p:txBody>
      </p:sp>
      <p:sp>
        <p:nvSpPr>
          <p:cNvPr id="10" name="Text Placeholder 9">
            <a:extLst>
              <a:ext uri="{FF2B5EF4-FFF2-40B4-BE49-F238E27FC236}">
                <a16:creationId xmlns:a16="http://schemas.microsoft.com/office/drawing/2014/main" xmlns="" id="{CD850A20-E11B-4BD8-8CD9-BF9B430BE6E0}"/>
              </a:ext>
            </a:extLst>
          </p:cNvPr>
          <p:cNvSpPr>
            <a:spLocks noGrp="1"/>
          </p:cNvSpPr>
          <p:nvPr>
            <p:ph type="body" sz="quarter" idx="20"/>
          </p:nvPr>
        </p:nvSpPr>
        <p:spPr>
          <a:xfrm>
            <a:off x="3085245" y="3164875"/>
            <a:ext cx="1865376" cy="368946"/>
          </a:xfrm>
          <a:ln w="19050">
            <a:solidFill>
              <a:schemeClr val="accent1"/>
            </a:solidFill>
            <a:prstDash val="lgDashDot"/>
          </a:ln>
        </p:spPr>
        <p:txBody>
          <a:bodyPr>
            <a:noAutofit/>
          </a:bodyPr>
          <a:lstStyle/>
          <a:p>
            <a:pPr algn="ctr"/>
            <a:r>
              <a:rPr lang="en-US" sz="1500" b="0" cap="small" dirty="0"/>
              <a:t>1999</a:t>
            </a:r>
            <a:endParaRPr lang="ru-RU" sz="1500" b="0" cap="small" dirty="0"/>
          </a:p>
        </p:txBody>
      </p:sp>
      <p:sp>
        <p:nvSpPr>
          <p:cNvPr id="15" name="Text Placeholder 14">
            <a:extLst>
              <a:ext uri="{FF2B5EF4-FFF2-40B4-BE49-F238E27FC236}">
                <a16:creationId xmlns:a16="http://schemas.microsoft.com/office/drawing/2014/main" xmlns="" id="{EEF11A1D-EB73-4B08-8ADD-1B50D40FC186}"/>
              </a:ext>
            </a:extLst>
          </p:cNvPr>
          <p:cNvSpPr>
            <a:spLocks noGrp="1"/>
          </p:cNvSpPr>
          <p:nvPr>
            <p:ph type="body" sz="quarter" idx="25"/>
          </p:nvPr>
        </p:nvSpPr>
        <p:spPr>
          <a:xfrm>
            <a:off x="3093561" y="3533821"/>
            <a:ext cx="1865376" cy="1787086"/>
          </a:xfrm>
        </p:spPr>
        <p:txBody>
          <a:bodyPr anchor="ctr">
            <a:normAutofit/>
          </a:bodyPr>
          <a:lstStyle/>
          <a:p>
            <a:pPr marL="228600" indent="-228600">
              <a:lnSpc>
                <a:spcPct val="100000"/>
              </a:lnSpc>
              <a:spcBef>
                <a:spcPts val="0"/>
              </a:spcBef>
              <a:buFont typeface="Arial" panose="020B0604020202020204" pitchFamily="34" charset="0"/>
              <a:buChar char="•"/>
            </a:pPr>
            <a:r>
              <a:rPr lang="en-US" sz="1400" cap="small" dirty="0" smtClean="0"/>
              <a:t>Direct rule of Westminster on Northern Ireland ends after 25 years</a:t>
            </a:r>
            <a:endParaRPr lang="en-US" sz="1200" cap="small" dirty="0" smtClean="0"/>
          </a:p>
        </p:txBody>
      </p:sp>
      <p:sp>
        <p:nvSpPr>
          <p:cNvPr id="6" name="Text Placeholder 5">
            <a:extLst>
              <a:ext uri="{FF2B5EF4-FFF2-40B4-BE49-F238E27FC236}">
                <a16:creationId xmlns:a16="http://schemas.microsoft.com/office/drawing/2014/main" xmlns="" id="{1EB50FA0-8BDD-46C8-99F1-A2927A8655F8}"/>
              </a:ext>
            </a:extLst>
          </p:cNvPr>
          <p:cNvSpPr>
            <a:spLocks noGrp="1"/>
          </p:cNvSpPr>
          <p:nvPr>
            <p:ph type="body" sz="quarter" idx="16"/>
          </p:nvPr>
        </p:nvSpPr>
        <p:spPr>
          <a:xfrm>
            <a:off x="5153989" y="2489256"/>
            <a:ext cx="1865376" cy="450850"/>
          </a:xfrm>
        </p:spPr>
        <p:txBody>
          <a:bodyPr>
            <a:normAutofit fontScale="85000" lnSpcReduction="10000"/>
          </a:bodyPr>
          <a:lstStyle/>
          <a:p>
            <a:pPr algn="ctr"/>
            <a:r>
              <a:rPr lang="en-US" sz="1700" dirty="0" smtClean="0">
                <a:solidFill>
                  <a:schemeClr val="tx1"/>
                </a:solidFill>
              </a:rPr>
              <a:t>20</a:t>
            </a:r>
            <a:r>
              <a:rPr lang="en-US" sz="1700" baseline="30000" dirty="0" smtClean="0">
                <a:solidFill>
                  <a:schemeClr val="tx1"/>
                </a:solidFill>
              </a:rPr>
              <a:t>th</a:t>
            </a:r>
            <a:r>
              <a:rPr lang="en-US" sz="1700" dirty="0" smtClean="0">
                <a:solidFill>
                  <a:schemeClr val="tx1"/>
                </a:solidFill>
              </a:rPr>
              <a:t> – 21</a:t>
            </a:r>
            <a:r>
              <a:rPr lang="en-US" sz="1700" baseline="30000" dirty="0" smtClean="0">
                <a:solidFill>
                  <a:schemeClr val="tx1"/>
                </a:solidFill>
              </a:rPr>
              <a:t>st</a:t>
            </a:r>
            <a:r>
              <a:rPr lang="en-US" sz="1700" dirty="0" smtClean="0">
                <a:solidFill>
                  <a:schemeClr val="tx1"/>
                </a:solidFill>
              </a:rPr>
              <a:t> </a:t>
            </a:r>
            <a:r>
              <a:rPr lang="en-US" sz="1700" cap="small" dirty="0" smtClean="0">
                <a:solidFill>
                  <a:schemeClr val="tx1"/>
                </a:solidFill>
              </a:rPr>
              <a:t>Century</a:t>
            </a:r>
            <a:endParaRPr lang="ru-RU" sz="1700" cap="small" dirty="0">
              <a:solidFill>
                <a:schemeClr val="tx1"/>
              </a:solidFill>
            </a:endParaRPr>
          </a:p>
        </p:txBody>
      </p:sp>
      <p:sp>
        <p:nvSpPr>
          <p:cNvPr id="11" name="Text Placeholder 10">
            <a:extLst>
              <a:ext uri="{FF2B5EF4-FFF2-40B4-BE49-F238E27FC236}">
                <a16:creationId xmlns:a16="http://schemas.microsoft.com/office/drawing/2014/main" xmlns="" id="{7BE427F9-9DA3-442F-9E6F-54A21B401D50}"/>
              </a:ext>
            </a:extLst>
          </p:cNvPr>
          <p:cNvSpPr>
            <a:spLocks noGrp="1"/>
          </p:cNvSpPr>
          <p:nvPr>
            <p:ph type="body" sz="quarter" idx="21"/>
          </p:nvPr>
        </p:nvSpPr>
        <p:spPr>
          <a:xfrm>
            <a:off x="5186177" y="3164875"/>
            <a:ext cx="1865376" cy="368946"/>
          </a:xfrm>
          <a:ln w="19050">
            <a:solidFill>
              <a:schemeClr val="accent1"/>
            </a:solidFill>
            <a:prstDash val="lgDashDot"/>
          </a:ln>
        </p:spPr>
        <p:txBody>
          <a:bodyPr>
            <a:noAutofit/>
          </a:bodyPr>
          <a:lstStyle/>
          <a:p>
            <a:pPr algn="ctr">
              <a:lnSpc>
                <a:spcPct val="100000"/>
              </a:lnSpc>
              <a:buClr>
                <a:schemeClr val="accent1">
                  <a:lumMod val="60000"/>
                  <a:lumOff val="40000"/>
                </a:schemeClr>
              </a:buClr>
              <a:buSzPct val="160000"/>
            </a:pPr>
            <a:r>
              <a:rPr lang="en-US" sz="1500" b="0" cap="small" dirty="0" smtClean="0"/>
              <a:t>Y2K-2K3 Suspensions</a:t>
            </a:r>
            <a:endParaRPr lang="ru-RU" sz="1500" b="0" cap="small" dirty="0"/>
          </a:p>
        </p:txBody>
      </p:sp>
      <p:sp>
        <p:nvSpPr>
          <p:cNvPr id="16" name="Text Placeholder 15">
            <a:extLst>
              <a:ext uri="{FF2B5EF4-FFF2-40B4-BE49-F238E27FC236}">
                <a16:creationId xmlns:a16="http://schemas.microsoft.com/office/drawing/2014/main" xmlns="" id="{16E9DC07-6080-4AF6-8CFB-03465BE57D46}"/>
              </a:ext>
            </a:extLst>
          </p:cNvPr>
          <p:cNvSpPr>
            <a:spLocks noGrp="1"/>
          </p:cNvSpPr>
          <p:nvPr>
            <p:ph type="body" sz="quarter" idx="26"/>
          </p:nvPr>
        </p:nvSpPr>
        <p:spPr>
          <a:xfrm>
            <a:off x="5181339" y="3545052"/>
            <a:ext cx="1865376" cy="1787086"/>
          </a:xfrm>
        </p:spPr>
        <p:txBody>
          <a:bodyPr anchor="ctr">
            <a:normAutofit/>
          </a:bodyPr>
          <a:lstStyle/>
          <a:p>
            <a:pPr marL="228600" lvl="0" indent="-228600">
              <a:lnSpc>
                <a:spcPct val="100000"/>
              </a:lnSpc>
              <a:spcBef>
                <a:spcPts val="0"/>
              </a:spcBef>
              <a:buClr>
                <a:srgbClr val="346492">
                  <a:lumMod val="60000"/>
                  <a:lumOff val="40000"/>
                </a:srgbClr>
              </a:buClr>
              <a:buSzPct val="160000"/>
              <a:buFont typeface="Arial" panose="020B0604020202020204" pitchFamily="34" charset="0"/>
              <a:buChar char="•"/>
            </a:pPr>
            <a:r>
              <a:rPr lang="en-US" sz="1400" cap="small" dirty="0" smtClean="0">
                <a:solidFill>
                  <a:schemeClr val="accent3"/>
                </a:solidFill>
              </a:rPr>
              <a:t>Caused by the anger of Unionists for the lack of progress in IRA disarmament</a:t>
            </a:r>
          </a:p>
        </p:txBody>
      </p:sp>
      <p:sp>
        <p:nvSpPr>
          <p:cNvPr id="7" name="Text Placeholder 6">
            <a:extLst>
              <a:ext uri="{FF2B5EF4-FFF2-40B4-BE49-F238E27FC236}">
                <a16:creationId xmlns:a16="http://schemas.microsoft.com/office/drawing/2014/main" xmlns="" id="{53D9E183-E0BA-4EFB-909C-B21CDB329817}"/>
              </a:ext>
            </a:extLst>
          </p:cNvPr>
          <p:cNvSpPr>
            <a:spLocks noGrp="1"/>
          </p:cNvSpPr>
          <p:nvPr>
            <p:ph type="body" sz="quarter" idx="17"/>
          </p:nvPr>
        </p:nvSpPr>
        <p:spPr>
          <a:xfrm>
            <a:off x="7231050" y="2489256"/>
            <a:ext cx="1865376" cy="450850"/>
          </a:xfrm>
        </p:spPr>
        <p:txBody>
          <a:bodyPr>
            <a:normAutofit/>
          </a:bodyPr>
          <a:lstStyle/>
          <a:p>
            <a:pPr algn="ctr"/>
            <a:r>
              <a:rPr lang="en-US" sz="1700" cap="small" dirty="0" smtClean="0">
                <a:solidFill>
                  <a:schemeClr val="tx1"/>
                </a:solidFill>
              </a:rPr>
              <a:t>21</a:t>
            </a:r>
            <a:r>
              <a:rPr lang="en-US" sz="1700" cap="small" baseline="30000" dirty="0" smtClean="0">
                <a:solidFill>
                  <a:schemeClr val="tx1"/>
                </a:solidFill>
              </a:rPr>
              <a:t>st</a:t>
            </a:r>
            <a:r>
              <a:rPr lang="en-US" sz="1700" cap="small" dirty="0" smtClean="0">
                <a:solidFill>
                  <a:schemeClr val="tx1"/>
                </a:solidFill>
              </a:rPr>
              <a:t> </a:t>
            </a:r>
            <a:r>
              <a:rPr lang="en-US" sz="1700" cap="small" dirty="0" smtClean="0">
                <a:solidFill>
                  <a:schemeClr val="tx1"/>
                </a:solidFill>
              </a:rPr>
              <a:t>Century</a:t>
            </a:r>
            <a:endParaRPr lang="ru-RU" sz="1700" cap="small" dirty="0">
              <a:solidFill>
                <a:schemeClr val="tx1"/>
              </a:solidFill>
            </a:endParaRPr>
          </a:p>
        </p:txBody>
      </p:sp>
      <p:sp>
        <p:nvSpPr>
          <p:cNvPr id="12" name="Text Placeholder 11">
            <a:extLst>
              <a:ext uri="{FF2B5EF4-FFF2-40B4-BE49-F238E27FC236}">
                <a16:creationId xmlns:a16="http://schemas.microsoft.com/office/drawing/2014/main" xmlns="" id="{245462CD-F97C-4BB7-AF35-E94CC365952F}"/>
              </a:ext>
            </a:extLst>
          </p:cNvPr>
          <p:cNvSpPr>
            <a:spLocks noGrp="1"/>
          </p:cNvSpPr>
          <p:nvPr>
            <p:ph type="body" sz="quarter" idx="22"/>
          </p:nvPr>
        </p:nvSpPr>
        <p:spPr>
          <a:xfrm>
            <a:off x="7252077" y="3176106"/>
            <a:ext cx="1865376" cy="368946"/>
          </a:xfrm>
          <a:ln w="19050">
            <a:solidFill>
              <a:schemeClr val="accent1"/>
            </a:solidFill>
            <a:prstDash val="lgDashDot"/>
          </a:ln>
        </p:spPr>
        <p:txBody>
          <a:bodyPr/>
          <a:lstStyle/>
          <a:p>
            <a:pPr algn="ctr">
              <a:lnSpc>
                <a:spcPct val="120000"/>
              </a:lnSpc>
              <a:buClr>
                <a:schemeClr val="accent1">
                  <a:lumMod val="60000"/>
                  <a:lumOff val="40000"/>
                </a:schemeClr>
              </a:buClr>
              <a:buSzPct val="160000"/>
            </a:pPr>
            <a:r>
              <a:rPr lang="en-US" sz="1500" b="0" cap="small" dirty="0" smtClean="0"/>
              <a:t>2004</a:t>
            </a:r>
            <a:endParaRPr lang="ru-RU" sz="1500" b="0" cap="small" dirty="0"/>
          </a:p>
        </p:txBody>
      </p:sp>
      <p:sp>
        <p:nvSpPr>
          <p:cNvPr id="17" name="Text Placeholder 16">
            <a:extLst>
              <a:ext uri="{FF2B5EF4-FFF2-40B4-BE49-F238E27FC236}">
                <a16:creationId xmlns:a16="http://schemas.microsoft.com/office/drawing/2014/main" xmlns="" id="{DF398F53-954F-4FC0-88A5-32A456A33D3B}"/>
              </a:ext>
            </a:extLst>
          </p:cNvPr>
          <p:cNvSpPr>
            <a:spLocks noGrp="1"/>
          </p:cNvSpPr>
          <p:nvPr>
            <p:ph type="body" sz="quarter" idx="27"/>
          </p:nvPr>
        </p:nvSpPr>
        <p:spPr>
          <a:xfrm>
            <a:off x="7247239" y="3545052"/>
            <a:ext cx="1865376" cy="1787086"/>
          </a:xfrm>
        </p:spPr>
        <p:txBody>
          <a:bodyPr anchor="ctr">
            <a:normAutofit fontScale="85000" lnSpcReduction="20000"/>
          </a:bodyPr>
          <a:lstStyle/>
          <a:p>
            <a:pPr marL="228600" lvl="0" indent="-228600">
              <a:lnSpc>
                <a:spcPct val="110000"/>
              </a:lnSpc>
              <a:spcBef>
                <a:spcPts val="0"/>
              </a:spcBef>
              <a:buClr>
                <a:srgbClr val="346492">
                  <a:lumMod val="60000"/>
                  <a:lumOff val="40000"/>
                </a:srgbClr>
              </a:buClr>
              <a:buSzPct val="160000"/>
              <a:buFont typeface="Arial" panose="020B0604020202020204" pitchFamily="34" charset="0"/>
              <a:buChar char="•"/>
            </a:pPr>
            <a:r>
              <a:rPr lang="en-US" sz="1400" cap="small" dirty="0" smtClean="0">
                <a:solidFill>
                  <a:srgbClr val="538C79"/>
                </a:solidFill>
              </a:rPr>
              <a:t>Attempts to end impasse</a:t>
            </a:r>
          </a:p>
          <a:p>
            <a:pPr marL="228600" lvl="0" indent="-228600">
              <a:lnSpc>
                <a:spcPct val="110000"/>
              </a:lnSpc>
              <a:spcBef>
                <a:spcPts val="0"/>
              </a:spcBef>
              <a:buClr>
                <a:srgbClr val="346492">
                  <a:lumMod val="60000"/>
                  <a:lumOff val="40000"/>
                </a:srgbClr>
              </a:buClr>
              <a:buSzPct val="160000"/>
              <a:buFont typeface="Arial" panose="020B0604020202020204" pitchFamily="34" charset="0"/>
              <a:buChar char="•"/>
            </a:pPr>
            <a:r>
              <a:rPr lang="en-US" sz="1400" cap="small" dirty="0" smtClean="0">
                <a:solidFill>
                  <a:srgbClr val="538C79"/>
                </a:solidFill>
              </a:rPr>
              <a:t>IRA rejects DUP demands to take pictures of IRA getting rid of weapons</a:t>
            </a:r>
          </a:p>
          <a:p>
            <a:pPr marL="228600" lvl="0" indent="-228600">
              <a:lnSpc>
                <a:spcPct val="110000"/>
              </a:lnSpc>
              <a:spcBef>
                <a:spcPts val="0"/>
              </a:spcBef>
              <a:buClr>
                <a:srgbClr val="346492">
                  <a:lumMod val="60000"/>
                  <a:lumOff val="40000"/>
                </a:srgbClr>
              </a:buClr>
              <a:buSzPct val="160000"/>
              <a:buFont typeface="Arial" panose="020B0604020202020204" pitchFamily="34" charset="0"/>
              <a:buChar char="•"/>
            </a:pPr>
            <a:r>
              <a:rPr lang="en-US" sz="1400" cap="small" dirty="0" smtClean="0">
                <a:solidFill>
                  <a:srgbClr val="538C79"/>
                </a:solidFill>
              </a:rPr>
              <a:t>IRA blamed for massive bank raid on December 2004</a:t>
            </a:r>
            <a:endParaRPr lang="ru-RU" sz="1400" cap="small" dirty="0">
              <a:solidFill>
                <a:srgbClr val="538C79"/>
              </a:solidFill>
            </a:endParaRPr>
          </a:p>
        </p:txBody>
      </p:sp>
      <p:sp>
        <p:nvSpPr>
          <p:cNvPr id="8" name="Text Placeholder 7">
            <a:extLst>
              <a:ext uri="{FF2B5EF4-FFF2-40B4-BE49-F238E27FC236}">
                <a16:creationId xmlns:a16="http://schemas.microsoft.com/office/drawing/2014/main" xmlns="" id="{6D2C7FD2-2A48-41BD-B107-E8DDA37CB1E0}"/>
              </a:ext>
            </a:extLst>
          </p:cNvPr>
          <p:cNvSpPr>
            <a:spLocks noGrp="1"/>
          </p:cNvSpPr>
          <p:nvPr>
            <p:ph type="body" sz="quarter" idx="18"/>
          </p:nvPr>
        </p:nvSpPr>
        <p:spPr>
          <a:xfrm>
            <a:off x="9308111" y="2489256"/>
            <a:ext cx="1865376" cy="450850"/>
          </a:xfrm>
        </p:spPr>
        <p:txBody>
          <a:bodyPr>
            <a:noAutofit/>
          </a:bodyPr>
          <a:lstStyle/>
          <a:p>
            <a:pPr algn="ctr"/>
            <a:r>
              <a:rPr lang="en-US" sz="1700" cap="small" dirty="0">
                <a:solidFill>
                  <a:schemeClr val="tx1"/>
                </a:solidFill>
              </a:rPr>
              <a:t>21</a:t>
            </a:r>
            <a:r>
              <a:rPr lang="en-US" sz="1700" cap="small" baseline="30000" dirty="0">
                <a:solidFill>
                  <a:schemeClr val="tx1"/>
                </a:solidFill>
              </a:rPr>
              <a:t>st</a:t>
            </a:r>
            <a:r>
              <a:rPr lang="en-US" sz="1700" cap="small" dirty="0">
                <a:solidFill>
                  <a:schemeClr val="tx1"/>
                </a:solidFill>
              </a:rPr>
              <a:t> Century</a:t>
            </a:r>
            <a:endParaRPr lang="ru-RU" sz="1700" cap="small" dirty="0">
              <a:solidFill>
                <a:schemeClr val="tx1"/>
              </a:solidFill>
            </a:endParaRPr>
          </a:p>
        </p:txBody>
      </p:sp>
      <p:sp>
        <p:nvSpPr>
          <p:cNvPr id="13" name="Text Placeholder 12">
            <a:extLst>
              <a:ext uri="{FF2B5EF4-FFF2-40B4-BE49-F238E27FC236}">
                <a16:creationId xmlns:a16="http://schemas.microsoft.com/office/drawing/2014/main" xmlns="" id="{81F78730-06AC-4CBB-B56A-013A42F5F6EC}"/>
              </a:ext>
            </a:extLst>
          </p:cNvPr>
          <p:cNvSpPr>
            <a:spLocks noGrp="1"/>
          </p:cNvSpPr>
          <p:nvPr>
            <p:ph type="body" sz="quarter" idx="23"/>
          </p:nvPr>
        </p:nvSpPr>
        <p:spPr>
          <a:xfrm>
            <a:off x="9310246" y="3176106"/>
            <a:ext cx="1865376" cy="368946"/>
          </a:xfrm>
          <a:ln w="19050">
            <a:solidFill>
              <a:schemeClr val="accent1"/>
            </a:solidFill>
            <a:prstDash val="lgDashDot"/>
          </a:ln>
        </p:spPr>
        <p:txBody>
          <a:bodyPr/>
          <a:lstStyle/>
          <a:p>
            <a:pPr algn="ctr"/>
            <a:r>
              <a:rPr lang="en-US" sz="1500" dirty="0" smtClean="0">
                <a:solidFill>
                  <a:schemeClr val="accent3"/>
                </a:solidFill>
              </a:rPr>
              <a:t>2005</a:t>
            </a:r>
            <a:endParaRPr lang="ru-RU" sz="1500" dirty="0">
              <a:solidFill>
                <a:schemeClr val="accent3"/>
              </a:solidFill>
            </a:endParaRPr>
          </a:p>
        </p:txBody>
      </p:sp>
      <p:sp>
        <p:nvSpPr>
          <p:cNvPr id="18" name="Text Placeholder 17">
            <a:extLst>
              <a:ext uri="{FF2B5EF4-FFF2-40B4-BE49-F238E27FC236}">
                <a16:creationId xmlns:a16="http://schemas.microsoft.com/office/drawing/2014/main" xmlns="" id="{4DD7473F-5C97-4494-8F24-D313570F369B}"/>
              </a:ext>
            </a:extLst>
          </p:cNvPr>
          <p:cNvSpPr>
            <a:spLocks noGrp="1"/>
          </p:cNvSpPr>
          <p:nvPr>
            <p:ph type="body" sz="quarter" idx="28"/>
          </p:nvPr>
        </p:nvSpPr>
        <p:spPr>
          <a:xfrm>
            <a:off x="9308111" y="3640835"/>
            <a:ext cx="1865376" cy="1691303"/>
          </a:xfrm>
        </p:spPr>
        <p:txBody>
          <a:bodyPr>
            <a:normAutofit/>
          </a:bodyPr>
          <a:lstStyle/>
          <a:p>
            <a:pPr marL="228600" lvl="0" indent="-228600">
              <a:lnSpc>
                <a:spcPct val="100000"/>
              </a:lnSpc>
              <a:spcBef>
                <a:spcPts val="0"/>
              </a:spcBef>
              <a:buClr>
                <a:srgbClr val="346492">
                  <a:lumMod val="60000"/>
                  <a:lumOff val="40000"/>
                </a:srgbClr>
              </a:buClr>
              <a:buSzPct val="160000"/>
              <a:buFont typeface="Arial" panose="020B0604020202020204" pitchFamily="34" charset="0"/>
              <a:buChar char="•"/>
            </a:pPr>
            <a:r>
              <a:rPr lang="en-US" sz="1400" cap="small" dirty="0" smtClean="0"/>
              <a:t>IRA tells units to give up weapons and formally ends armed campaign</a:t>
            </a:r>
            <a:endParaRPr lang="en-US" sz="1400" cap="small" dirty="0"/>
          </a:p>
        </p:txBody>
      </p:sp>
    </p:spTree>
    <p:extLst>
      <p:ext uri="{BB962C8B-B14F-4D97-AF65-F5344CB8AC3E}">
        <p14:creationId xmlns:p14="http://schemas.microsoft.com/office/powerpoint/2010/main" val="630832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xmlns="" id="{CFA04035-833F-47A3-9B42-8D3A786CD66E}"/>
              </a:ext>
            </a:extLst>
          </p:cNvPr>
          <p:cNvSpPr>
            <a:spLocks noGrp="1"/>
          </p:cNvSpPr>
          <p:nvPr>
            <p:ph type="body" sz="quarter" idx="14"/>
          </p:nvPr>
        </p:nvSpPr>
        <p:spPr/>
        <p:txBody>
          <a:bodyPr>
            <a:noAutofit/>
          </a:bodyPr>
          <a:lstStyle/>
          <a:p>
            <a:pPr algn="ctr"/>
            <a:r>
              <a:rPr lang="en-US" sz="1700" cap="small" dirty="0">
                <a:solidFill>
                  <a:schemeClr val="tx1"/>
                </a:solidFill>
              </a:rPr>
              <a:t>21</a:t>
            </a:r>
            <a:r>
              <a:rPr lang="en-US" sz="1700" cap="small" baseline="30000" dirty="0">
                <a:solidFill>
                  <a:schemeClr val="tx1"/>
                </a:solidFill>
              </a:rPr>
              <a:t>st</a:t>
            </a:r>
            <a:r>
              <a:rPr lang="en-US" sz="1700" cap="small" dirty="0">
                <a:solidFill>
                  <a:schemeClr val="tx1"/>
                </a:solidFill>
              </a:rPr>
              <a:t> Century</a:t>
            </a:r>
            <a:endParaRPr lang="ru-RU" sz="1700" cap="small" dirty="0">
              <a:solidFill>
                <a:schemeClr val="tx1"/>
              </a:solidFill>
            </a:endParaRPr>
          </a:p>
        </p:txBody>
      </p:sp>
      <p:sp>
        <p:nvSpPr>
          <p:cNvPr id="9" name="Text Placeholder 8">
            <a:extLst>
              <a:ext uri="{FF2B5EF4-FFF2-40B4-BE49-F238E27FC236}">
                <a16:creationId xmlns:a16="http://schemas.microsoft.com/office/drawing/2014/main" xmlns="" id="{D627327C-3A41-4D1E-A5CE-D0A5F3281206}"/>
              </a:ext>
            </a:extLst>
          </p:cNvPr>
          <p:cNvSpPr>
            <a:spLocks noGrp="1"/>
          </p:cNvSpPr>
          <p:nvPr>
            <p:ph type="body" sz="quarter" idx="19"/>
          </p:nvPr>
        </p:nvSpPr>
        <p:spPr>
          <a:xfrm>
            <a:off x="999868" y="3182292"/>
            <a:ext cx="1863117" cy="368946"/>
          </a:xfrm>
          <a:ln w="19050">
            <a:solidFill>
              <a:schemeClr val="accent1"/>
            </a:solidFill>
            <a:prstDash val="lgDashDot"/>
          </a:ln>
        </p:spPr>
        <p:txBody>
          <a:bodyPr>
            <a:noAutofit/>
          </a:bodyPr>
          <a:lstStyle/>
          <a:p>
            <a:pPr algn="ctr">
              <a:lnSpc>
                <a:spcPct val="100000"/>
              </a:lnSpc>
              <a:spcBef>
                <a:spcPts val="0"/>
              </a:spcBef>
            </a:pPr>
            <a:r>
              <a:rPr lang="en-US" sz="1400" b="0" cap="small" dirty="0" smtClean="0">
                <a:solidFill>
                  <a:schemeClr val="accent3"/>
                </a:solidFill>
              </a:rPr>
              <a:t>2006</a:t>
            </a:r>
            <a:endParaRPr lang="ru-RU" sz="1400" b="0" cap="small" dirty="0">
              <a:solidFill>
                <a:schemeClr val="accent3"/>
              </a:solidFill>
            </a:endParaRPr>
          </a:p>
        </p:txBody>
      </p:sp>
      <p:sp>
        <p:nvSpPr>
          <p:cNvPr id="23" name="Text Placeholder 22">
            <a:extLst>
              <a:ext uri="{FF2B5EF4-FFF2-40B4-BE49-F238E27FC236}">
                <a16:creationId xmlns:a16="http://schemas.microsoft.com/office/drawing/2014/main" xmlns="" id="{BE904312-F9B9-4F27-8665-50D0641FBE59}"/>
              </a:ext>
            </a:extLst>
          </p:cNvPr>
          <p:cNvSpPr>
            <a:spLocks noGrp="1"/>
          </p:cNvSpPr>
          <p:nvPr>
            <p:ph type="body" sz="quarter" idx="24"/>
          </p:nvPr>
        </p:nvSpPr>
        <p:spPr>
          <a:xfrm>
            <a:off x="999868" y="3545051"/>
            <a:ext cx="1863117" cy="1787087"/>
          </a:xfrm>
        </p:spPr>
        <p:txBody>
          <a:bodyPr anchor="ctr">
            <a:normAutofit fontScale="92500"/>
          </a:bodyPr>
          <a:lstStyle/>
          <a:p>
            <a:pPr marL="228600" indent="-228600">
              <a:lnSpc>
                <a:spcPct val="100000"/>
              </a:lnSpc>
              <a:spcBef>
                <a:spcPts val="0"/>
              </a:spcBef>
              <a:buFont typeface="Arial" panose="020B0604020202020204" pitchFamily="34" charset="0"/>
              <a:buChar char="•"/>
            </a:pPr>
            <a:r>
              <a:rPr lang="en-US" sz="1400" cap="small" dirty="0" smtClean="0"/>
              <a:t>Protestant Michael Stone interrupts Northern Ireland Assembly by entering building with a handgun, a knife, and a “viable” bomb</a:t>
            </a:r>
            <a:endParaRPr lang="ru-RU" sz="1400" cap="small" dirty="0">
              <a:solidFill>
                <a:schemeClr val="accent3"/>
              </a:solidFill>
            </a:endParaRPr>
          </a:p>
        </p:txBody>
      </p:sp>
      <p:sp>
        <p:nvSpPr>
          <p:cNvPr id="5" name="Text Placeholder 4">
            <a:extLst>
              <a:ext uri="{FF2B5EF4-FFF2-40B4-BE49-F238E27FC236}">
                <a16:creationId xmlns:a16="http://schemas.microsoft.com/office/drawing/2014/main" xmlns="" id="{2B969FF3-8FFE-4E02-8E2A-BEDDF86909EC}"/>
              </a:ext>
            </a:extLst>
          </p:cNvPr>
          <p:cNvSpPr>
            <a:spLocks noGrp="1"/>
          </p:cNvSpPr>
          <p:nvPr>
            <p:ph type="body" sz="quarter" idx="15"/>
          </p:nvPr>
        </p:nvSpPr>
        <p:spPr/>
        <p:txBody>
          <a:bodyPr>
            <a:normAutofit/>
          </a:bodyPr>
          <a:lstStyle/>
          <a:p>
            <a:pPr algn="ctr"/>
            <a:r>
              <a:rPr lang="en-US" sz="1700" cap="small" dirty="0">
                <a:solidFill>
                  <a:schemeClr val="tx1"/>
                </a:solidFill>
              </a:rPr>
              <a:t>21</a:t>
            </a:r>
            <a:r>
              <a:rPr lang="en-US" sz="1700" cap="small" baseline="30000" dirty="0">
                <a:solidFill>
                  <a:schemeClr val="tx1"/>
                </a:solidFill>
              </a:rPr>
              <a:t>st</a:t>
            </a:r>
            <a:r>
              <a:rPr lang="en-US" sz="1700" cap="small" dirty="0">
                <a:solidFill>
                  <a:schemeClr val="tx1"/>
                </a:solidFill>
              </a:rPr>
              <a:t> Century</a:t>
            </a:r>
            <a:endParaRPr lang="ru-RU" sz="1700" cap="small" dirty="0">
              <a:solidFill>
                <a:schemeClr val="tx1"/>
              </a:solidFill>
            </a:endParaRPr>
          </a:p>
        </p:txBody>
      </p:sp>
      <p:sp>
        <p:nvSpPr>
          <p:cNvPr id="10" name="Text Placeholder 9">
            <a:extLst>
              <a:ext uri="{FF2B5EF4-FFF2-40B4-BE49-F238E27FC236}">
                <a16:creationId xmlns:a16="http://schemas.microsoft.com/office/drawing/2014/main" xmlns="" id="{CD850A20-E11B-4BD8-8CD9-BF9B430BE6E0}"/>
              </a:ext>
            </a:extLst>
          </p:cNvPr>
          <p:cNvSpPr>
            <a:spLocks noGrp="1"/>
          </p:cNvSpPr>
          <p:nvPr>
            <p:ph type="body" sz="quarter" idx="20"/>
          </p:nvPr>
        </p:nvSpPr>
        <p:spPr>
          <a:xfrm>
            <a:off x="3085245" y="3164875"/>
            <a:ext cx="1865376" cy="368946"/>
          </a:xfrm>
          <a:ln w="19050">
            <a:solidFill>
              <a:schemeClr val="accent1"/>
            </a:solidFill>
            <a:prstDash val="lgDashDot"/>
          </a:ln>
        </p:spPr>
        <p:txBody>
          <a:bodyPr>
            <a:noAutofit/>
          </a:bodyPr>
          <a:lstStyle/>
          <a:p>
            <a:pPr algn="ctr"/>
            <a:r>
              <a:rPr lang="en-US" sz="1500" b="0" cap="small" dirty="0" smtClean="0"/>
              <a:t>2007</a:t>
            </a:r>
            <a:endParaRPr lang="ru-RU" sz="1500" b="0" cap="small" dirty="0"/>
          </a:p>
        </p:txBody>
      </p:sp>
      <p:sp>
        <p:nvSpPr>
          <p:cNvPr id="15" name="Text Placeholder 14">
            <a:extLst>
              <a:ext uri="{FF2B5EF4-FFF2-40B4-BE49-F238E27FC236}">
                <a16:creationId xmlns:a16="http://schemas.microsoft.com/office/drawing/2014/main" xmlns="" id="{EEF11A1D-EB73-4B08-8ADD-1B50D40FC186}"/>
              </a:ext>
            </a:extLst>
          </p:cNvPr>
          <p:cNvSpPr>
            <a:spLocks noGrp="1"/>
          </p:cNvSpPr>
          <p:nvPr>
            <p:ph type="body" sz="quarter" idx="25"/>
          </p:nvPr>
        </p:nvSpPr>
        <p:spPr>
          <a:xfrm>
            <a:off x="3093561" y="3533821"/>
            <a:ext cx="1865376" cy="1787086"/>
          </a:xfrm>
        </p:spPr>
        <p:txBody>
          <a:bodyPr anchor="ctr">
            <a:normAutofit/>
          </a:bodyPr>
          <a:lstStyle/>
          <a:p>
            <a:pPr marL="228600" indent="-228600">
              <a:lnSpc>
                <a:spcPct val="100000"/>
              </a:lnSpc>
              <a:spcBef>
                <a:spcPts val="0"/>
              </a:spcBef>
              <a:buFont typeface="Arial" panose="020B0604020202020204" pitchFamily="34" charset="0"/>
              <a:buChar char="•"/>
            </a:pPr>
            <a:r>
              <a:rPr lang="en-US" sz="1400" cap="small" dirty="0" smtClean="0"/>
              <a:t>Democratic Unionist Party enters historic power-sharing government with Sinn Fein</a:t>
            </a:r>
            <a:endParaRPr lang="en-US" sz="1200" cap="small" dirty="0" smtClean="0"/>
          </a:p>
        </p:txBody>
      </p:sp>
      <p:sp>
        <p:nvSpPr>
          <p:cNvPr id="6" name="Text Placeholder 5">
            <a:extLst>
              <a:ext uri="{FF2B5EF4-FFF2-40B4-BE49-F238E27FC236}">
                <a16:creationId xmlns:a16="http://schemas.microsoft.com/office/drawing/2014/main" xmlns="" id="{1EB50FA0-8BDD-46C8-99F1-A2927A8655F8}"/>
              </a:ext>
            </a:extLst>
          </p:cNvPr>
          <p:cNvSpPr>
            <a:spLocks noGrp="1"/>
          </p:cNvSpPr>
          <p:nvPr>
            <p:ph type="body" sz="quarter" idx="16"/>
          </p:nvPr>
        </p:nvSpPr>
        <p:spPr>
          <a:xfrm>
            <a:off x="5153989" y="2489256"/>
            <a:ext cx="1865376" cy="450850"/>
          </a:xfrm>
        </p:spPr>
        <p:txBody>
          <a:bodyPr>
            <a:normAutofit/>
          </a:bodyPr>
          <a:lstStyle/>
          <a:p>
            <a:pPr algn="ctr"/>
            <a:r>
              <a:rPr lang="en-US" sz="1700" cap="small" dirty="0">
                <a:solidFill>
                  <a:schemeClr val="tx1"/>
                </a:solidFill>
              </a:rPr>
              <a:t>21</a:t>
            </a:r>
            <a:r>
              <a:rPr lang="en-US" sz="1700" cap="small" baseline="30000" dirty="0">
                <a:solidFill>
                  <a:schemeClr val="tx1"/>
                </a:solidFill>
              </a:rPr>
              <a:t>st</a:t>
            </a:r>
            <a:r>
              <a:rPr lang="en-US" sz="1700" cap="small" dirty="0">
                <a:solidFill>
                  <a:schemeClr val="tx1"/>
                </a:solidFill>
              </a:rPr>
              <a:t> Century</a:t>
            </a:r>
            <a:endParaRPr lang="ru-RU" sz="1700" cap="small" dirty="0">
              <a:solidFill>
                <a:schemeClr val="tx1"/>
              </a:solidFill>
            </a:endParaRPr>
          </a:p>
        </p:txBody>
      </p:sp>
      <p:sp>
        <p:nvSpPr>
          <p:cNvPr id="11" name="Text Placeholder 10">
            <a:extLst>
              <a:ext uri="{FF2B5EF4-FFF2-40B4-BE49-F238E27FC236}">
                <a16:creationId xmlns:a16="http://schemas.microsoft.com/office/drawing/2014/main" xmlns="" id="{7BE427F9-9DA3-442F-9E6F-54A21B401D50}"/>
              </a:ext>
            </a:extLst>
          </p:cNvPr>
          <p:cNvSpPr>
            <a:spLocks noGrp="1"/>
          </p:cNvSpPr>
          <p:nvPr>
            <p:ph type="body" sz="quarter" idx="21"/>
          </p:nvPr>
        </p:nvSpPr>
        <p:spPr>
          <a:xfrm>
            <a:off x="5186177" y="3164875"/>
            <a:ext cx="1865376" cy="368946"/>
          </a:xfrm>
          <a:ln w="19050">
            <a:solidFill>
              <a:schemeClr val="accent1"/>
            </a:solidFill>
            <a:prstDash val="lgDashDot"/>
          </a:ln>
        </p:spPr>
        <p:txBody>
          <a:bodyPr>
            <a:noAutofit/>
          </a:bodyPr>
          <a:lstStyle/>
          <a:p>
            <a:pPr algn="ctr">
              <a:lnSpc>
                <a:spcPct val="100000"/>
              </a:lnSpc>
              <a:buClr>
                <a:schemeClr val="accent1">
                  <a:lumMod val="60000"/>
                  <a:lumOff val="40000"/>
                </a:schemeClr>
              </a:buClr>
              <a:buSzPct val="160000"/>
            </a:pPr>
            <a:r>
              <a:rPr lang="en-US" sz="1500" b="0" cap="small" dirty="0" smtClean="0"/>
              <a:t>2009</a:t>
            </a:r>
            <a:endParaRPr lang="ru-RU" sz="1500" b="0" cap="small" dirty="0"/>
          </a:p>
        </p:txBody>
      </p:sp>
      <p:sp>
        <p:nvSpPr>
          <p:cNvPr id="16" name="Text Placeholder 15">
            <a:extLst>
              <a:ext uri="{FF2B5EF4-FFF2-40B4-BE49-F238E27FC236}">
                <a16:creationId xmlns:a16="http://schemas.microsoft.com/office/drawing/2014/main" xmlns="" id="{16E9DC07-6080-4AF6-8CFB-03465BE57D46}"/>
              </a:ext>
            </a:extLst>
          </p:cNvPr>
          <p:cNvSpPr>
            <a:spLocks noGrp="1"/>
          </p:cNvSpPr>
          <p:nvPr>
            <p:ph type="body" sz="quarter" idx="26"/>
          </p:nvPr>
        </p:nvSpPr>
        <p:spPr>
          <a:xfrm>
            <a:off x="5181339" y="3545052"/>
            <a:ext cx="1865376" cy="1787086"/>
          </a:xfrm>
        </p:spPr>
        <p:txBody>
          <a:bodyPr anchor="ctr">
            <a:normAutofit/>
          </a:bodyPr>
          <a:lstStyle/>
          <a:p>
            <a:pPr marL="228600" lvl="0" indent="-228600">
              <a:lnSpc>
                <a:spcPct val="100000"/>
              </a:lnSpc>
              <a:spcBef>
                <a:spcPts val="0"/>
              </a:spcBef>
              <a:buClr>
                <a:srgbClr val="346492">
                  <a:lumMod val="60000"/>
                  <a:lumOff val="40000"/>
                </a:srgbClr>
              </a:buClr>
              <a:buSzPct val="160000"/>
              <a:buFont typeface="Arial" panose="020B0604020202020204" pitchFamily="34" charset="0"/>
              <a:buChar char="•"/>
            </a:pPr>
            <a:r>
              <a:rPr lang="en-US" sz="1400" cap="small" dirty="0" smtClean="0">
                <a:solidFill>
                  <a:schemeClr val="accent3"/>
                </a:solidFill>
              </a:rPr>
              <a:t>Nationalist paramilitaries shoot down British soldiers near their barracks at Antrim</a:t>
            </a:r>
          </a:p>
        </p:txBody>
      </p:sp>
      <p:sp>
        <p:nvSpPr>
          <p:cNvPr id="7" name="Text Placeholder 6">
            <a:extLst>
              <a:ext uri="{FF2B5EF4-FFF2-40B4-BE49-F238E27FC236}">
                <a16:creationId xmlns:a16="http://schemas.microsoft.com/office/drawing/2014/main" xmlns="" id="{53D9E183-E0BA-4EFB-909C-B21CDB329817}"/>
              </a:ext>
            </a:extLst>
          </p:cNvPr>
          <p:cNvSpPr>
            <a:spLocks noGrp="1"/>
          </p:cNvSpPr>
          <p:nvPr>
            <p:ph type="body" sz="quarter" idx="17"/>
          </p:nvPr>
        </p:nvSpPr>
        <p:spPr>
          <a:xfrm>
            <a:off x="7231050" y="2489256"/>
            <a:ext cx="1865376" cy="450850"/>
          </a:xfrm>
        </p:spPr>
        <p:txBody>
          <a:bodyPr>
            <a:normAutofit/>
          </a:bodyPr>
          <a:lstStyle/>
          <a:p>
            <a:pPr algn="ctr"/>
            <a:r>
              <a:rPr lang="en-US" sz="1700" cap="small" dirty="0" smtClean="0">
                <a:solidFill>
                  <a:schemeClr val="tx1"/>
                </a:solidFill>
              </a:rPr>
              <a:t>21</a:t>
            </a:r>
            <a:r>
              <a:rPr lang="en-US" sz="1700" cap="small" baseline="30000" dirty="0" smtClean="0">
                <a:solidFill>
                  <a:schemeClr val="tx1"/>
                </a:solidFill>
              </a:rPr>
              <a:t>st</a:t>
            </a:r>
            <a:r>
              <a:rPr lang="en-US" sz="1700" cap="small" dirty="0" smtClean="0">
                <a:solidFill>
                  <a:schemeClr val="tx1"/>
                </a:solidFill>
              </a:rPr>
              <a:t> </a:t>
            </a:r>
            <a:r>
              <a:rPr lang="en-US" sz="1700" cap="small" dirty="0" smtClean="0">
                <a:solidFill>
                  <a:schemeClr val="tx1"/>
                </a:solidFill>
              </a:rPr>
              <a:t>Century</a:t>
            </a:r>
            <a:endParaRPr lang="ru-RU" sz="1700" cap="small" dirty="0">
              <a:solidFill>
                <a:schemeClr val="tx1"/>
              </a:solidFill>
            </a:endParaRPr>
          </a:p>
        </p:txBody>
      </p:sp>
      <p:sp>
        <p:nvSpPr>
          <p:cNvPr id="12" name="Text Placeholder 11">
            <a:extLst>
              <a:ext uri="{FF2B5EF4-FFF2-40B4-BE49-F238E27FC236}">
                <a16:creationId xmlns:a16="http://schemas.microsoft.com/office/drawing/2014/main" xmlns="" id="{245462CD-F97C-4BB7-AF35-E94CC365952F}"/>
              </a:ext>
            </a:extLst>
          </p:cNvPr>
          <p:cNvSpPr>
            <a:spLocks noGrp="1"/>
          </p:cNvSpPr>
          <p:nvPr>
            <p:ph type="body" sz="quarter" idx="22"/>
          </p:nvPr>
        </p:nvSpPr>
        <p:spPr>
          <a:xfrm>
            <a:off x="7252077" y="3176106"/>
            <a:ext cx="1865376" cy="368946"/>
          </a:xfrm>
          <a:ln w="19050">
            <a:solidFill>
              <a:schemeClr val="accent1"/>
            </a:solidFill>
            <a:prstDash val="lgDashDot"/>
          </a:ln>
        </p:spPr>
        <p:txBody>
          <a:bodyPr/>
          <a:lstStyle/>
          <a:p>
            <a:pPr algn="ctr">
              <a:lnSpc>
                <a:spcPct val="120000"/>
              </a:lnSpc>
              <a:buClr>
                <a:schemeClr val="accent1">
                  <a:lumMod val="60000"/>
                  <a:lumOff val="40000"/>
                </a:schemeClr>
              </a:buClr>
              <a:buSzPct val="160000"/>
            </a:pPr>
            <a:r>
              <a:rPr lang="en-US" sz="1500" b="0" cap="small" dirty="0" smtClean="0"/>
              <a:t>2011 &amp; 2014</a:t>
            </a:r>
            <a:endParaRPr lang="ru-RU" sz="1500" b="0" cap="small" dirty="0"/>
          </a:p>
        </p:txBody>
      </p:sp>
      <p:sp>
        <p:nvSpPr>
          <p:cNvPr id="17" name="Text Placeholder 16">
            <a:extLst>
              <a:ext uri="{FF2B5EF4-FFF2-40B4-BE49-F238E27FC236}">
                <a16:creationId xmlns:a16="http://schemas.microsoft.com/office/drawing/2014/main" xmlns="" id="{DF398F53-954F-4FC0-88A5-32A456A33D3B}"/>
              </a:ext>
            </a:extLst>
          </p:cNvPr>
          <p:cNvSpPr>
            <a:spLocks noGrp="1"/>
          </p:cNvSpPr>
          <p:nvPr>
            <p:ph type="body" sz="quarter" idx="27"/>
          </p:nvPr>
        </p:nvSpPr>
        <p:spPr>
          <a:xfrm>
            <a:off x="7247239" y="3545052"/>
            <a:ext cx="1865376" cy="1787086"/>
          </a:xfrm>
        </p:spPr>
        <p:txBody>
          <a:bodyPr anchor="ctr">
            <a:normAutofit fontScale="92500" lnSpcReduction="10000"/>
          </a:bodyPr>
          <a:lstStyle/>
          <a:p>
            <a:pPr marL="228600" lvl="0" indent="-228600">
              <a:lnSpc>
                <a:spcPct val="110000"/>
              </a:lnSpc>
              <a:spcBef>
                <a:spcPts val="0"/>
              </a:spcBef>
              <a:buClr>
                <a:srgbClr val="346492">
                  <a:lumMod val="60000"/>
                  <a:lumOff val="40000"/>
                </a:srgbClr>
              </a:buClr>
              <a:buSzPct val="160000"/>
              <a:buFont typeface="Arial" panose="020B0604020202020204" pitchFamily="34" charset="0"/>
              <a:buChar char="•"/>
            </a:pPr>
            <a:r>
              <a:rPr lang="en-US" sz="1400" cap="small" dirty="0" smtClean="0">
                <a:solidFill>
                  <a:srgbClr val="538C79"/>
                </a:solidFill>
              </a:rPr>
              <a:t>The Queen visits Ireland on 2011 for the first time since 1911;</a:t>
            </a:r>
          </a:p>
          <a:p>
            <a:pPr marL="228600" lvl="0" indent="-228600">
              <a:lnSpc>
                <a:spcPct val="110000"/>
              </a:lnSpc>
              <a:spcBef>
                <a:spcPts val="0"/>
              </a:spcBef>
              <a:buClr>
                <a:srgbClr val="346492">
                  <a:lumMod val="60000"/>
                  <a:lumOff val="40000"/>
                </a:srgbClr>
              </a:buClr>
              <a:buSzPct val="160000"/>
              <a:buFont typeface="Arial" panose="020B0604020202020204" pitchFamily="34" charset="0"/>
              <a:buChar char="•"/>
            </a:pPr>
            <a:r>
              <a:rPr lang="en-US" sz="1400" cap="small" dirty="0" smtClean="0">
                <a:solidFill>
                  <a:srgbClr val="538C79"/>
                </a:solidFill>
              </a:rPr>
              <a:t>Invites Martin McGuinness to Windsor Castle in 2014</a:t>
            </a:r>
            <a:endParaRPr lang="ru-RU" sz="1400" cap="small" dirty="0">
              <a:solidFill>
                <a:srgbClr val="538C79"/>
              </a:solidFill>
            </a:endParaRPr>
          </a:p>
        </p:txBody>
      </p:sp>
      <p:sp>
        <p:nvSpPr>
          <p:cNvPr id="8" name="Text Placeholder 7">
            <a:extLst>
              <a:ext uri="{FF2B5EF4-FFF2-40B4-BE49-F238E27FC236}">
                <a16:creationId xmlns:a16="http://schemas.microsoft.com/office/drawing/2014/main" xmlns="" id="{6D2C7FD2-2A48-41BD-B107-E8DDA37CB1E0}"/>
              </a:ext>
            </a:extLst>
          </p:cNvPr>
          <p:cNvSpPr>
            <a:spLocks noGrp="1"/>
          </p:cNvSpPr>
          <p:nvPr>
            <p:ph type="body" sz="quarter" idx="18"/>
          </p:nvPr>
        </p:nvSpPr>
        <p:spPr>
          <a:xfrm>
            <a:off x="9308111" y="2489256"/>
            <a:ext cx="1865376" cy="450850"/>
          </a:xfrm>
        </p:spPr>
        <p:txBody>
          <a:bodyPr>
            <a:noAutofit/>
          </a:bodyPr>
          <a:lstStyle/>
          <a:p>
            <a:pPr algn="ctr"/>
            <a:r>
              <a:rPr lang="en-US" sz="1700" cap="small" dirty="0">
                <a:solidFill>
                  <a:schemeClr val="tx1"/>
                </a:solidFill>
              </a:rPr>
              <a:t>21</a:t>
            </a:r>
            <a:r>
              <a:rPr lang="en-US" sz="1700" cap="small" baseline="30000" dirty="0">
                <a:solidFill>
                  <a:schemeClr val="tx1"/>
                </a:solidFill>
              </a:rPr>
              <a:t>st</a:t>
            </a:r>
            <a:r>
              <a:rPr lang="en-US" sz="1700" cap="small" dirty="0">
                <a:solidFill>
                  <a:schemeClr val="tx1"/>
                </a:solidFill>
              </a:rPr>
              <a:t> Century</a:t>
            </a:r>
            <a:endParaRPr lang="ru-RU" sz="1700" cap="small" dirty="0">
              <a:solidFill>
                <a:schemeClr val="tx1"/>
              </a:solidFill>
            </a:endParaRPr>
          </a:p>
        </p:txBody>
      </p:sp>
      <p:sp>
        <p:nvSpPr>
          <p:cNvPr id="13" name="Text Placeholder 12">
            <a:extLst>
              <a:ext uri="{FF2B5EF4-FFF2-40B4-BE49-F238E27FC236}">
                <a16:creationId xmlns:a16="http://schemas.microsoft.com/office/drawing/2014/main" xmlns="" id="{81F78730-06AC-4CBB-B56A-013A42F5F6EC}"/>
              </a:ext>
            </a:extLst>
          </p:cNvPr>
          <p:cNvSpPr>
            <a:spLocks noGrp="1"/>
          </p:cNvSpPr>
          <p:nvPr>
            <p:ph type="body" sz="quarter" idx="23"/>
          </p:nvPr>
        </p:nvSpPr>
        <p:spPr>
          <a:xfrm>
            <a:off x="9310246" y="3176106"/>
            <a:ext cx="1865376" cy="368946"/>
          </a:xfrm>
          <a:ln w="19050">
            <a:solidFill>
              <a:schemeClr val="accent1"/>
            </a:solidFill>
            <a:prstDash val="lgDashDot"/>
          </a:ln>
        </p:spPr>
        <p:txBody>
          <a:bodyPr/>
          <a:lstStyle/>
          <a:p>
            <a:pPr algn="ctr"/>
            <a:r>
              <a:rPr lang="en-US" sz="1500" dirty="0" smtClean="0">
                <a:solidFill>
                  <a:schemeClr val="accent3"/>
                </a:solidFill>
              </a:rPr>
              <a:t>2015</a:t>
            </a:r>
            <a:endParaRPr lang="ru-RU" sz="1500" dirty="0">
              <a:solidFill>
                <a:schemeClr val="accent3"/>
              </a:solidFill>
            </a:endParaRPr>
          </a:p>
        </p:txBody>
      </p:sp>
      <p:sp>
        <p:nvSpPr>
          <p:cNvPr id="18" name="Text Placeholder 17">
            <a:extLst>
              <a:ext uri="{FF2B5EF4-FFF2-40B4-BE49-F238E27FC236}">
                <a16:creationId xmlns:a16="http://schemas.microsoft.com/office/drawing/2014/main" xmlns="" id="{4DD7473F-5C97-4494-8F24-D313570F369B}"/>
              </a:ext>
            </a:extLst>
          </p:cNvPr>
          <p:cNvSpPr>
            <a:spLocks noGrp="1"/>
          </p:cNvSpPr>
          <p:nvPr>
            <p:ph type="body" sz="quarter" idx="28"/>
          </p:nvPr>
        </p:nvSpPr>
        <p:spPr>
          <a:xfrm>
            <a:off x="9308111" y="3640835"/>
            <a:ext cx="1865376" cy="1691303"/>
          </a:xfrm>
        </p:spPr>
        <p:txBody>
          <a:bodyPr>
            <a:normAutofit fontScale="92500" lnSpcReduction="20000"/>
          </a:bodyPr>
          <a:lstStyle/>
          <a:p>
            <a:pPr marL="228600" lvl="0" indent="-228600">
              <a:lnSpc>
                <a:spcPct val="100000"/>
              </a:lnSpc>
              <a:spcBef>
                <a:spcPts val="0"/>
              </a:spcBef>
              <a:buClr>
                <a:srgbClr val="346492">
                  <a:lumMod val="60000"/>
                  <a:lumOff val="40000"/>
                </a:srgbClr>
              </a:buClr>
              <a:buSzPct val="160000"/>
              <a:buFont typeface="Arial" panose="020B0604020202020204" pitchFamily="34" charset="0"/>
              <a:buChar char="•"/>
            </a:pPr>
            <a:r>
              <a:rPr lang="en-US" sz="1400" cap="small" dirty="0" smtClean="0"/>
              <a:t>Six Irish Republicans arrested for having bomb-making equipment near the location the Prince of Wales and Duchess of Cornwall are scheduled to visit</a:t>
            </a:r>
            <a:endParaRPr lang="en-US" sz="1400" cap="small" dirty="0"/>
          </a:p>
        </p:txBody>
      </p:sp>
      <p:sp>
        <p:nvSpPr>
          <p:cNvPr id="21" name="Title 1">
            <a:extLst>
              <a:ext uri="{FF2B5EF4-FFF2-40B4-BE49-F238E27FC236}">
                <a16:creationId xmlns:a16="http://schemas.microsoft.com/office/drawing/2014/main" xmlns="" id="{186D4E23-F409-4691-84CD-C0C52AD3F0C7}"/>
              </a:ext>
            </a:extLst>
          </p:cNvPr>
          <p:cNvSpPr>
            <a:spLocks noGrp="1"/>
          </p:cNvSpPr>
          <p:nvPr>
            <p:ph type="ctrTitle"/>
          </p:nvPr>
        </p:nvSpPr>
        <p:spPr>
          <a:xfrm>
            <a:off x="685801" y="595088"/>
            <a:ext cx="10662965" cy="1289222"/>
          </a:xfrm>
        </p:spPr>
        <p:txBody>
          <a:bodyPr>
            <a:noAutofit/>
          </a:bodyPr>
          <a:lstStyle/>
          <a:p>
            <a:r>
              <a:rPr lang="en-US" sz="4800" i="1" cap="small" dirty="0" smtClean="0"/>
              <a:t>A Timeline of the</a:t>
            </a:r>
            <a:br>
              <a:rPr lang="en-US" sz="4800" i="1" cap="small" dirty="0" smtClean="0"/>
            </a:br>
            <a:r>
              <a:rPr lang="en-US" sz="4800" i="1" cap="small" dirty="0" smtClean="0"/>
              <a:t>Northern Ireland Peace Process</a:t>
            </a:r>
            <a:endParaRPr lang="ru-RU" sz="4800" cap="small" dirty="0"/>
          </a:p>
        </p:txBody>
      </p:sp>
    </p:spTree>
    <p:extLst>
      <p:ext uri="{BB962C8B-B14F-4D97-AF65-F5344CB8AC3E}">
        <p14:creationId xmlns:p14="http://schemas.microsoft.com/office/powerpoint/2010/main" val="33647573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smtClean="0"/>
              <a:t>Question for discussion</a:t>
            </a:r>
            <a:endParaRPr lang="en-US" cap="small" dirty="0"/>
          </a:p>
        </p:txBody>
      </p:sp>
      <p:sp>
        <p:nvSpPr>
          <p:cNvPr id="3" name="Content Placeholder 2"/>
          <p:cNvSpPr>
            <a:spLocks noGrp="1"/>
          </p:cNvSpPr>
          <p:nvPr>
            <p:ph sz="quarter" idx="13"/>
          </p:nvPr>
        </p:nvSpPr>
        <p:spPr/>
        <p:txBody>
          <a:bodyPr>
            <a:normAutofit/>
          </a:bodyPr>
          <a:lstStyle/>
          <a:p>
            <a:pPr marL="457200" indent="-457200">
              <a:buSzPct val="100000"/>
              <a:buFont typeface="+mj-lt"/>
              <a:buAutoNum type="arabicPeriod"/>
            </a:pPr>
            <a:r>
              <a:rPr lang="en-US" sz="2800" cap="small" dirty="0" smtClean="0"/>
              <a:t>If  the United Kingdom does find itself removed from the European Union, </a:t>
            </a:r>
            <a:r>
              <a:rPr lang="en-US" sz="2800" cap="small" dirty="0"/>
              <a:t>Would it be possible to sustain </a:t>
            </a:r>
            <a:r>
              <a:rPr lang="en-US" sz="2800" cap="small" dirty="0" smtClean="0"/>
              <a:t>the cooperation between the three strands of The Good Friday Agreement?</a:t>
            </a:r>
            <a:endParaRPr lang="en-US" sz="2800" cap="small" dirty="0"/>
          </a:p>
          <a:p>
            <a:pPr marL="457200" indent="-457200">
              <a:buSzPct val="100000"/>
              <a:buFont typeface="+mj-lt"/>
              <a:buAutoNum type="arabicPeriod"/>
            </a:pPr>
            <a:r>
              <a:rPr lang="en-US" sz="2800" cap="small" dirty="0" smtClean="0"/>
              <a:t>If so, what can the signees of The Good Friday Agreement do to sustain the cooperation between its three strands? </a:t>
            </a:r>
          </a:p>
        </p:txBody>
      </p:sp>
    </p:spTree>
    <p:extLst>
      <p:ext uri="{BB962C8B-B14F-4D97-AF65-F5344CB8AC3E}">
        <p14:creationId xmlns:p14="http://schemas.microsoft.com/office/powerpoint/2010/main" val="16792013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85800" y="327546"/>
            <a:ext cx="10394707" cy="5047039"/>
          </a:xfrm>
        </p:spPr>
        <p:txBody>
          <a:bodyPr anchor="t">
            <a:normAutofit lnSpcReduction="10000"/>
          </a:bodyPr>
          <a:lstStyle/>
          <a:p>
            <a:pPr marL="0" indent="0" algn="ctr">
              <a:buNone/>
            </a:pPr>
            <a:r>
              <a:rPr lang="en-US" sz="1400" cap="none" dirty="0">
                <a:latin typeface="Times New Roman" panose="02020603050405020304" pitchFamily="18" charset="0"/>
                <a:cs typeface="Times New Roman" panose="02020603050405020304" pitchFamily="18" charset="0"/>
              </a:rPr>
              <a:t>References</a:t>
            </a:r>
          </a:p>
          <a:p>
            <a:pPr marL="463550" indent="-463550">
              <a:buNone/>
            </a:pPr>
            <a:r>
              <a:rPr lang="en-US" sz="1400" cap="none" dirty="0">
                <a:latin typeface="Times New Roman" panose="02020603050405020304" pitchFamily="18" charset="0"/>
                <a:cs typeface="Times New Roman" panose="02020603050405020304" pitchFamily="18" charset="0"/>
              </a:rPr>
              <a:t>Cairns, E., &amp; Darby, J. (1998). The conflict in Northern Ireland: Causes, consequences, and controls. </a:t>
            </a:r>
            <a:r>
              <a:rPr lang="en-US" sz="1400" i="1" cap="none" dirty="0">
                <a:latin typeface="Times New Roman" panose="02020603050405020304" pitchFamily="18" charset="0"/>
                <a:cs typeface="Times New Roman" panose="02020603050405020304" pitchFamily="18" charset="0"/>
              </a:rPr>
              <a:t>American Psychologist 53</a:t>
            </a:r>
            <a:r>
              <a:rPr lang="en-US" sz="1400" cap="none" dirty="0">
                <a:latin typeface="Times New Roman" panose="02020603050405020304" pitchFamily="18" charset="0"/>
                <a:cs typeface="Times New Roman" panose="02020603050405020304" pitchFamily="18" charset="0"/>
              </a:rPr>
              <a:t>(7), pp. 754-760.</a:t>
            </a:r>
          </a:p>
          <a:p>
            <a:pPr marL="463550" indent="-463550">
              <a:buNone/>
            </a:pPr>
            <a:r>
              <a:rPr lang="en-US" sz="1400" cap="none" dirty="0" err="1">
                <a:latin typeface="Times New Roman" panose="02020603050405020304" pitchFamily="18" charset="0"/>
                <a:cs typeface="Times New Roman" panose="02020603050405020304" pitchFamily="18" charset="0"/>
              </a:rPr>
              <a:t>Debraggio</a:t>
            </a:r>
            <a:r>
              <a:rPr lang="en-US" sz="1400" cap="none" dirty="0">
                <a:latin typeface="Times New Roman" panose="02020603050405020304" pitchFamily="18" charset="0"/>
                <a:cs typeface="Times New Roman" panose="02020603050405020304" pitchFamily="18" charset="0"/>
              </a:rPr>
              <a:t>, J.M. (2010). Implementing the Good Friday Agreement: Overcoming challenges and obstacles. Retrieved from </a:t>
            </a:r>
            <a:r>
              <a:rPr lang="en-US" sz="1400" u="sng" cap="none" dirty="0">
                <a:latin typeface="Times New Roman" panose="02020603050405020304" pitchFamily="18" charset="0"/>
                <a:cs typeface="Times New Roman" panose="02020603050405020304" pitchFamily="18" charset="0"/>
                <a:hlinkClick r:id="rId2"/>
              </a:rPr>
              <a:t>https://digitalcommons.bucknell.edu/cgi/viewcontent.cgi?article=1024&amp;context=honors_theses</a:t>
            </a:r>
            <a:r>
              <a:rPr lang="en-US" sz="1400" cap="none" dirty="0">
                <a:latin typeface="Times New Roman" panose="02020603050405020304" pitchFamily="18" charset="0"/>
                <a:cs typeface="Times New Roman" panose="02020603050405020304" pitchFamily="18" charset="0"/>
              </a:rPr>
              <a:t>.</a:t>
            </a:r>
          </a:p>
          <a:p>
            <a:pPr marL="463550" indent="-463550">
              <a:buNone/>
            </a:pPr>
            <a:r>
              <a:rPr lang="en-US" sz="1400" cap="none" dirty="0">
                <a:latin typeface="Times New Roman" panose="02020603050405020304" pitchFamily="18" charset="0"/>
                <a:cs typeface="Times New Roman" panose="02020603050405020304" pitchFamily="18" charset="0"/>
              </a:rPr>
              <a:t>Democratic Progress Institute. (2013). The Good Friday Agreement – An overview. Retrieved from </a:t>
            </a:r>
            <a:r>
              <a:rPr lang="en-US" sz="1400" u="sng" cap="none" dirty="0">
                <a:latin typeface="Times New Roman" panose="02020603050405020304" pitchFamily="18" charset="0"/>
                <a:cs typeface="Times New Roman" panose="02020603050405020304" pitchFamily="18" charset="0"/>
                <a:hlinkClick r:id="rId3"/>
              </a:rPr>
              <a:t>http://www.democraticprogress.org/wp-content/uploads/2013/07/The-Good-Friday-Agreement-An-Overview.pdf</a:t>
            </a:r>
            <a:r>
              <a:rPr lang="en-US" sz="1400" cap="none" dirty="0">
                <a:latin typeface="Times New Roman" panose="02020603050405020304" pitchFamily="18" charset="0"/>
                <a:cs typeface="Times New Roman" panose="02020603050405020304" pitchFamily="18" charset="0"/>
              </a:rPr>
              <a:t>.</a:t>
            </a:r>
          </a:p>
          <a:p>
            <a:pPr marL="463550" indent="-463550">
              <a:buNone/>
            </a:pPr>
            <a:r>
              <a:rPr lang="en-US" sz="1400" cap="none" dirty="0" err="1">
                <a:latin typeface="Times New Roman" panose="02020603050405020304" pitchFamily="18" charset="0"/>
                <a:cs typeface="Times New Roman" panose="02020603050405020304" pitchFamily="18" charset="0"/>
              </a:rPr>
              <a:t>Landow</a:t>
            </a:r>
            <a:r>
              <a:rPr lang="en-US" sz="1400" cap="none" dirty="0">
                <a:latin typeface="Times New Roman" panose="02020603050405020304" pitchFamily="18" charset="0"/>
                <a:cs typeface="Times New Roman" panose="02020603050405020304" pitchFamily="18" charset="0"/>
              </a:rPr>
              <a:t>, C., &amp; </a:t>
            </a:r>
            <a:r>
              <a:rPr lang="en-US" sz="1400" cap="none" dirty="0" err="1">
                <a:latin typeface="Times New Roman" panose="02020603050405020304" pitchFamily="18" charset="0"/>
                <a:cs typeface="Times New Roman" panose="02020603050405020304" pitchFamily="18" charset="0"/>
              </a:rPr>
              <a:t>Sergie</a:t>
            </a:r>
            <a:r>
              <a:rPr lang="en-US" sz="1400" cap="none" dirty="0">
                <a:latin typeface="Times New Roman" panose="02020603050405020304" pitchFamily="18" charset="0"/>
                <a:cs typeface="Times New Roman" panose="02020603050405020304" pitchFamily="18" charset="0"/>
              </a:rPr>
              <a:t>, M.A. (2018). The Northern Ireland peace process. </a:t>
            </a:r>
            <a:r>
              <a:rPr lang="en-US" sz="1400" i="1" cap="none" dirty="0">
                <a:latin typeface="Times New Roman" panose="02020603050405020304" pitchFamily="18" charset="0"/>
                <a:cs typeface="Times New Roman" panose="02020603050405020304" pitchFamily="18" charset="0"/>
              </a:rPr>
              <a:t>Council on Foreign Relations. </a:t>
            </a:r>
            <a:r>
              <a:rPr lang="en-US" sz="1400" cap="none" dirty="0">
                <a:latin typeface="Times New Roman" panose="02020603050405020304" pitchFamily="18" charset="0"/>
                <a:cs typeface="Times New Roman" panose="02020603050405020304" pitchFamily="18" charset="0"/>
              </a:rPr>
              <a:t>Retrieved from https://www.cfr.org/backgrounder/northern-ireland-peace-process. </a:t>
            </a:r>
          </a:p>
          <a:p>
            <a:pPr marL="463550" indent="-463550">
              <a:buNone/>
            </a:pPr>
            <a:r>
              <a:rPr lang="en-US" sz="1400" cap="none" dirty="0">
                <a:latin typeface="Times New Roman" panose="02020603050405020304" pitchFamily="18" charset="0"/>
                <a:cs typeface="Times New Roman" panose="02020603050405020304" pitchFamily="18" charset="0"/>
              </a:rPr>
              <a:t>Northern Ireland Direct. (</a:t>
            </a:r>
            <a:r>
              <a:rPr lang="en-US" sz="1400" cap="none" dirty="0" err="1">
                <a:latin typeface="Times New Roman" panose="02020603050405020304" pitchFamily="18" charset="0"/>
                <a:cs typeface="Times New Roman" panose="02020603050405020304" pitchFamily="18" charset="0"/>
              </a:rPr>
              <a:t>n.d.</a:t>
            </a:r>
            <a:r>
              <a:rPr lang="en-US" sz="1400" cap="none" dirty="0">
                <a:latin typeface="Times New Roman" panose="02020603050405020304" pitchFamily="18" charset="0"/>
                <a:cs typeface="Times New Roman" panose="02020603050405020304" pitchFamily="18" charset="0"/>
              </a:rPr>
              <a:t>). Overview of government in Northern Ireland. Retrieved from </a:t>
            </a:r>
            <a:r>
              <a:rPr lang="en-US" sz="1400" u="sng" cap="none" dirty="0">
                <a:latin typeface="Times New Roman" panose="02020603050405020304" pitchFamily="18" charset="0"/>
                <a:cs typeface="Times New Roman" panose="02020603050405020304" pitchFamily="18" charset="0"/>
                <a:hlinkClick r:id="rId4"/>
              </a:rPr>
              <a:t>https://www.nidirect.gov.uk/articles/overview-government-northern-ireland</a:t>
            </a:r>
            <a:r>
              <a:rPr lang="en-US" sz="1400" cap="none" dirty="0">
                <a:latin typeface="Times New Roman" panose="02020603050405020304" pitchFamily="18" charset="0"/>
                <a:cs typeface="Times New Roman" panose="02020603050405020304" pitchFamily="18" charset="0"/>
              </a:rPr>
              <a:t>.</a:t>
            </a:r>
          </a:p>
          <a:p>
            <a:pPr marL="463550" indent="-463550">
              <a:buNone/>
            </a:pPr>
            <a:r>
              <a:rPr lang="en-US" sz="1400" cap="none" dirty="0">
                <a:latin typeface="Times New Roman" panose="02020603050405020304" pitchFamily="18" charset="0"/>
                <a:cs typeface="Times New Roman" panose="02020603050405020304" pitchFamily="18" charset="0"/>
              </a:rPr>
              <a:t>“Northern Ireland Peace Process Timeline.” (2005). </a:t>
            </a:r>
            <a:r>
              <a:rPr lang="en-US" sz="1400" i="1" cap="none" dirty="0">
                <a:latin typeface="Times New Roman" panose="02020603050405020304" pitchFamily="18" charset="0"/>
                <a:cs typeface="Times New Roman" panose="02020603050405020304" pitchFamily="18" charset="0"/>
              </a:rPr>
              <a:t>The Telegraph. </a:t>
            </a:r>
            <a:r>
              <a:rPr lang="en-US" sz="1400" cap="none" dirty="0">
                <a:latin typeface="Times New Roman" panose="02020603050405020304" pitchFamily="18" charset="0"/>
                <a:cs typeface="Times New Roman" panose="02020603050405020304" pitchFamily="18" charset="0"/>
              </a:rPr>
              <a:t>Retrieved from </a:t>
            </a:r>
            <a:r>
              <a:rPr lang="en-US" sz="1400" u="sng" cap="none" dirty="0">
                <a:latin typeface="Times New Roman" panose="02020603050405020304" pitchFamily="18" charset="0"/>
                <a:cs typeface="Times New Roman" panose="02020603050405020304" pitchFamily="18" charset="0"/>
                <a:hlinkClick r:id="rId5"/>
              </a:rPr>
              <a:t>https://www.telegraph.co.uk/news/1499247/Northern-Ireland-peace-process-timeline.html</a:t>
            </a:r>
            <a:r>
              <a:rPr lang="en-US" sz="1400" cap="none" dirty="0">
                <a:latin typeface="Times New Roman" panose="02020603050405020304" pitchFamily="18" charset="0"/>
                <a:cs typeface="Times New Roman" panose="02020603050405020304" pitchFamily="18" charset="0"/>
              </a:rPr>
              <a:t>.</a:t>
            </a:r>
          </a:p>
          <a:p>
            <a:pPr marL="463550" indent="-463550">
              <a:buNone/>
            </a:pPr>
            <a:r>
              <a:rPr lang="en-US" sz="1400" cap="none" dirty="0">
                <a:latin typeface="Times New Roman" panose="02020603050405020304" pitchFamily="18" charset="0"/>
                <a:cs typeface="Times New Roman" panose="02020603050405020304" pitchFamily="18" charset="0"/>
              </a:rPr>
              <a:t>Rowley, T. (2015). Timeline of Northern Ireland troubles: From conflict to peace process. </a:t>
            </a:r>
            <a:r>
              <a:rPr lang="en-US" sz="1400" i="1" cap="none" dirty="0">
                <a:latin typeface="Times New Roman" panose="02020603050405020304" pitchFamily="18" charset="0"/>
                <a:cs typeface="Times New Roman" panose="02020603050405020304" pitchFamily="18" charset="0"/>
              </a:rPr>
              <a:t>The Telegraph. </a:t>
            </a:r>
            <a:r>
              <a:rPr lang="en-US" sz="1400" cap="none" dirty="0">
                <a:latin typeface="Times New Roman" panose="02020603050405020304" pitchFamily="18" charset="0"/>
                <a:cs typeface="Times New Roman" panose="02020603050405020304" pitchFamily="18" charset="0"/>
              </a:rPr>
              <a:t>Retrieved from </a:t>
            </a:r>
            <a:r>
              <a:rPr lang="en-US" sz="1400" u="sng" cap="none" dirty="0">
                <a:latin typeface="Times New Roman" panose="02020603050405020304" pitchFamily="18" charset="0"/>
                <a:cs typeface="Times New Roman" panose="02020603050405020304" pitchFamily="18" charset="0"/>
                <a:hlinkClick r:id="rId6"/>
              </a:rPr>
              <a:t>https://www.telegraph.co.uk/news/uknews/northernireland/11610345/Timeline-of-Northern-Ireland-Troubles-from-conflict-to-peace-process.html</a:t>
            </a:r>
            <a:r>
              <a:rPr lang="en-US" sz="1400" cap="none"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19129805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346492"/>
      </a:accent1>
      <a:accent2>
        <a:srgbClr val="6DA5D4"/>
      </a:accent2>
      <a:accent3>
        <a:srgbClr val="538C79"/>
      </a:accent3>
      <a:accent4>
        <a:srgbClr val="93B75D"/>
      </a:accent4>
      <a:accent5>
        <a:srgbClr val="DEB050"/>
      </a:accent5>
      <a:accent6>
        <a:srgbClr val="BB5354"/>
      </a:accent6>
      <a:hlink>
        <a:srgbClr val="3289DD"/>
      </a:hlink>
      <a:folHlink>
        <a:srgbClr val="859EB6"/>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E3530EC-BA5B-407C-9B36-00820F39551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TM04033927[[fn=Main Event]]</Template>
  <TotalTime>453</TotalTime>
  <Words>2310</Words>
  <Application>Microsoft Office PowerPoint</Application>
  <PresentationFormat>Widescreen</PresentationFormat>
  <Paragraphs>155</Paragraphs>
  <Slides>17</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Times New Roman</vt:lpstr>
      <vt:lpstr>Trebuchet MS</vt:lpstr>
      <vt:lpstr>Main Event</vt:lpstr>
      <vt:lpstr>The Northern Ireland peace process</vt:lpstr>
      <vt:lpstr>The Northern Ireland conflict</vt:lpstr>
      <vt:lpstr>What started the conflict?</vt:lpstr>
      <vt:lpstr>What Caused The Separation?</vt:lpstr>
      <vt:lpstr>Solving the Conflict</vt:lpstr>
      <vt:lpstr>The Governing Structure of Northern Ireland</vt:lpstr>
      <vt:lpstr>Taking a Look at the Implementation of The Good Friday Agreement</vt:lpstr>
      <vt:lpstr>Taking a Look at the Successes and Failures of The Good Friday Agreement</vt:lpstr>
      <vt:lpstr>Taking a Look at the Successes and Failures of The Good Friday Agreement</vt:lpstr>
      <vt:lpstr>Northern Ireland Government: A Current Look</vt:lpstr>
      <vt:lpstr>Challenges in the Northern Ireland Peace Process</vt:lpstr>
      <vt:lpstr>Taking a Look at the Impact of Brexit</vt:lpstr>
      <vt:lpstr>A Timeline of the Northern Ireland Peace Process</vt:lpstr>
      <vt:lpstr>PowerPoint Presentation</vt:lpstr>
      <vt:lpstr>A Timeline of the Northern Ireland Peace Process</vt:lpstr>
      <vt:lpstr>Question for discussion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northern Ireland peace process</dc:title>
  <dc:creator>Tutor</dc:creator>
  <cp:lastModifiedBy>Tutor</cp:lastModifiedBy>
  <cp:revision>86</cp:revision>
  <dcterms:created xsi:type="dcterms:W3CDTF">2019-02-06T01:55:26Z</dcterms:created>
  <dcterms:modified xsi:type="dcterms:W3CDTF">2019-02-06T09:28:56Z</dcterms:modified>
</cp:coreProperties>
</file>